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1" r:id="rId1"/>
  </p:sldMasterIdLst>
  <p:notesMasterIdLst>
    <p:notesMasterId r:id="rId81"/>
  </p:notesMasterIdLst>
  <p:handoutMasterIdLst>
    <p:handoutMasterId r:id="rId82"/>
  </p:handoutMasterIdLst>
  <p:sldIdLst>
    <p:sldId id="256" r:id="rId2"/>
    <p:sldId id="371" r:id="rId3"/>
    <p:sldId id="372" r:id="rId4"/>
    <p:sldId id="373" r:id="rId5"/>
    <p:sldId id="259" r:id="rId6"/>
    <p:sldId id="374" r:id="rId7"/>
    <p:sldId id="313" r:id="rId8"/>
    <p:sldId id="314" r:id="rId9"/>
    <p:sldId id="375" r:id="rId10"/>
    <p:sldId id="316" r:id="rId11"/>
    <p:sldId id="376" r:id="rId12"/>
    <p:sldId id="377" r:id="rId13"/>
    <p:sldId id="378" r:id="rId14"/>
    <p:sldId id="318" r:id="rId15"/>
    <p:sldId id="379" r:id="rId16"/>
    <p:sldId id="321" r:id="rId17"/>
    <p:sldId id="322" r:id="rId18"/>
    <p:sldId id="323" r:id="rId19"/>
    <p:sldId id="324" r:id="rId20"/>
    <p:sldId id="325" r:id="rId21"/>
    <p:sldId id="326" r:id="rId22"/>
    <p:sldId id="380" r:id="rId23"/>
    <p:sldId id="329" r:id="rId24"/>
    <p:sldId id="330" r:id="rId25"/>
    <p:sldId id="331" r:id="rId26"/>
    <p:sldId id="381" r:id="rId27"/>
    <p:sldId id="332" r:id="rId28"/>
    <p:sldId id="334" r:id="rId29"/>
    <p:sldId id="364" r:id="rId30"/>
    <p:sldId id="382" r:id="rId31"/>
    <p:sldId id="335" r:id="rId32"/>
    <p:sldId id="383" r:id="rId33"/>
    <p:sldId id="336" r:id="rId34"/>
    <p:sldId id="337" r:id="rId35"/>
    <p:sldId id="338" r:id="rId36"/>
    <p:sldId id="339" r:id="rId37"/>
    <p:sldId id="340" r:id="rId38"/>
    <p:sldId id="384" r:id="rId39"/>
    <p:sldId id="341" r:id="rId40"/>
    <p:sldId id="366" r:id="rId41"/>
    <p:sldId id="346" r:id="rId42"/>
    <p:sldId id="347" r:id="rId43"/>
    <p:sldId id="385" r:id="rId44"/>
    <p:sldId id="386" r:id="rId45"/>
    <p:sldId id="344" r:id="rId46"/>
    <p:sldId id="387" r:id="rId47"/>
    <p:sldId id="343" r:id="rId48"/>
    <p:sldId id="367" r:id="rId49"/>
    <p:sldId id="389" r:id="rId50"/>
    <p:sldId id="390" r:id="rId51"/>
    <p:sldId id="388" r:id="rId52"/>
    <p:sldId id="348" r:id="rId53"/>
    <p:sldId id="349" r:id="rId54"/>
    <p:sldId id="350" r:id="rId55"/>
    <p:sldId id="351" r:id="rId56"/>
    <p:sldId id="391" r:id="rId57"/>
    <p:sldId id="353" r:id="rId58"/>
    <p:sldId id="352" r:id="rId59"/>
    <p:sldId id="354" r:id="rId60"/>
    <p:sldId id="392" r:id="rId61"/>
    <p:sldId id="355" r:id="rId62"/>
    <p:sldId id="369" r:id="rId63"/>
    <p:sldId id="393" r:id="rId64"/>
    <p:sldId id="394" r:id="rId65"/>
    <p:sldId id="395" r:id="rId66"/>
    <p:sldId id="357" r:id="rId67"/>
    <p:sldId id="396" r:id="rId68"/>
    <p:sldId id="358" r:id="rId69"/>
    <p:sldId id="359" r:id="rId70"/>
    <p:sldId id="397" r:id="rId71"/>
    <p:sldId id="398" r:id="rId72"/>
    <p:sldId id="399" r:id="rId73"/>
    <p:sldId id="360" r:id="rId74"/>
    <p:sldId id="400" r:id="rId75"/>
    <p:sldId id="401" r:id="rId76"/>
    <p:sldId id="402" r:id="rId77"/>
    <p:sldId id="361" r:id="rId78"/>
    <p:sldId id="403" r:id="rId79"/>
    <p:sldId id="404" r:id="rId8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800000"/>
    <a:srgbClr val="515261"/>
    <a:srgbClr val="000101"/>
    <a:srgbClr val="310A39"/>
    <a:srgbClr val="390931"/>
    <a:srgbClr val="530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01" autoAdjust="0"/>
  </p:normalViewPr>
  <p:slideViewPr>
    <p:cSldViewPr>
      <p:cViewPr varScale="1">
        <p:scale>
          <a:sx n="81" d="100"/>
          <a:sy n="81" d="100"/>
        </p:scale>
        <p:origin x="15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E177033C-6733-44C1-8F32-E4167572FA2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3582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5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B63EBB91-2150-4A42-AB84-A89DF574D93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99194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248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ADEE59B-C118-4718-BA0D-564709E1B10C}" type="slidenum">
              <a:rPr lang="en-US" altLang="en-US" smtClean="0">
                <a:latin typeface="Tahoma" panose="020B0604030504040204" pitchFamily="34" charset="0"/>
              </a:rPr>
              <a:pPr/>
              <a:t>13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34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74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654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50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72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26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22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45019C-C952-4AE6-9E96-0A24C03CD971}" type="slidenum">
              <a:rPr lang="en-US" altLang="en-US" smtClean="0">
                <a:latin typeface="Tahoma" panose="020B0604030504040204" pitchFamily="34" charset="0"/>
              </a:rPr>
              <a:pPr/>
              <a:t>22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8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907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Preparation of alcohols: A review</a:t>
            </a:r>
          </a:p>
        </p:txBody>
      </p:sp>
    </p:spTree>
    <p:extLst>
      <p:ext uri="{BB962C8B-B14F-4D97-AF65-F5344CB8AC3E}">
        <p14:creationId xmlns:p14="http://schemas.microsoft.com/office/powerpoint/2010/main" val="3274996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Preparation of alcohols: A review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402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Preparation of alcohols: A review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862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Preparation of alcohols: A review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3F3082-AD05-44AD-AE4D-CEF72B6B6E4C}" type="slidenum">
              <a:rPr lang="en-US" altLang="en-US" smtClean="0">
                <a:latin typeface="Tahoma" panose="020B0604030504040204" pitchFamily="34" charset="0"/>
              </a:rPr>
              <a:pPr/>
              <a:t>26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24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Reduction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143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Reduction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812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Reduction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14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Reduction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C95AE39-065C-4B62-AF30-25A041772579}" type="slidenum">
              <a:rPr lang="en-US" altLang="en-US" smtClean="0">
                <a:latin typeface="Tahoma" panose="020B0604030504040204" pitchFamily="34" charset="0"/>
              </a:rPr>
              <a:pPr/>
              <a:t>30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033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Reduction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16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Reduction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90ED7C6-E384-4023-86E2-EEC1DCC66A06}" type="slidenum">
              <a:rPr lang="en-US" altLang="en-US" smtClean="0">
                <a:latin typeface="Tahoma" panose="020B0604030504040204" pitchFamily="34" charset="0"/>
              </a:rPr>
              <a:pPr/>
              <a:t>32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44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961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Grignard reaction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82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Grignard reaction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774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Grignard reaction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35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Grignard reaction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384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Grignard reaction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73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Alcohols from carbonyl compounds: Grignard reaction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9F7014-18E7-4995-9519-82CFC967636B}" type="slidenum">
              <a:rPr lang="en-US" altLang="en-US" smtClean="0">
                <a:latin typeface="Tahoma" panose="020B0604030504040204" pitchFamily="34" charset="0"/>
              </a:rPr>
              <a:pPr/>
              <a:t>38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322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163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00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30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07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Naming alcohols and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856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2A20760-0E45-4F0A-8FFC-04204C82C48C}" type="slidenum">
              <a:rPr lang="en-US" altLang="en-US" smtClean="0">
                <a:latin typeface="Tahoma" panose="020B0604030504040204" pitchFamily="34" charset="0"/>
              </a:rPr>
              <a:pPr/>
              <a:t>43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9150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F321D3C-0A1F-46EA-A95D-D781BBF13BF8}" type="slidenum">
              <a:rPr lang="en-US" altLang="en-US" smtClean="0">
                <a:latin typeface="Tahoma" panose="020B0604030504040204" pitchFamily="34" charset="0"/>
              </a:rPr>
              <a:pPr/>
              <a:t>44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59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159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D2AAA29-A53D-4A8A-A582-0FAAB12DD471}" type="slidenum">
              <a:rPr lang="en-US" altLang="en-US" smtClean="0">
                <a:latin typeface="Tahoma" panose="020B0604030504040204" pitchFamily="34" charset="0"/>
              </a:rPr>
              <a:pPr/>
              <a:t>46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725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70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314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946C88-0983-478B-A882-65DAF6CD1CBD}" type="slidenum">
              <a:rPr lang="en-US" altLang="en-US" smtClean="0">
                <a:latin typeface="Tahoma" panose="020B0604030504040204" pitchFamily="34" charset="0"/>
              </a:rPr>
              <a:pPr/>
              <a:t>49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379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A8FFD8-964C-4C32-9746-4973C2587ECC}" type="slidenum">
              <a:rPr lang="en-US" altLang="en-US" smtClean="0">
                <a:latin typeface="Tahoma" panose="020B0604030504040204" pitchFamily="34" charset="0"/>
              </a:rPr>
              <a:pPr/>
              <a:t>50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8012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2545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Oxidation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08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Naming alcohols and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415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Oxidation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002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Oxidation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05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Oxidation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770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Oxidation of alcohols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AFEBE03-AE5C-4D30-8ABD-665214977008}" type="slidenum">
              <a:rPr lang="en-US" altLang="en-US" smtClean="0">
                <a:latin typeface="Tahoma" panose="020B0604030504040204" pitchFamily="34" charset="0"/>
              </a:rPr>
              <a:pPr/>
              <a:t>56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482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Protection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742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Protection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244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Protection of alcohols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629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Protection of alcohols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68FD22-4285-4E33-9748-C2456E831531}" type="slidenum">
              <a:rPr lang="en-US" altLang="en-US" smtClean="0">
                <a:latin typeface="Tahoma" panose="020B0604030504040204" pitchFamily="34" charset="0"/>
              </a:rPr>
              <a:pPr/>
              <a:t>60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9784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Phenols and their uses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2062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Phenols and their uses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284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Naming alcohols and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3214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Phenols and their uses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3139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Phenols and their uses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3C4FB2-5B52-4C15-9C3D-8689EB0A9A0E}" type="slidenum">
              <a:rPr lang="en-US" altLang="en-US" smtClean="0">
                <a:latin typeface="Tahoma" panose="020B0604030504040204" pitchFamily="34" charset="0"/>
              </a:rPr>
              <a:pPr/>
              <a:t>64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430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Times New Roman" panose="02020603050405020304" pitchFamily="18" charset="0"/>
              </a:rPr>
              <a:t>Phenols and their uses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2041E2-3FF3-414C-AFF1-6B23F89C8DC8}" type="slidenum">
              <a:rPr lang="en-US" altLang="en-US" smtClean="0">
                <a:latin typeface="Tahoma" panose="020B0604030504040204" pitchFamily="34" charset="0"/>
              </a:rPr>
              <a:pPr/>
              <a:t>65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1069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1043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4589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Reactions of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8304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538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7EA4C0-165B-4D78-B55C-B27C61553411}" type="slidenum">
              <a:rPr lang="en-US" altLang="en-US" smtClean="0">
                <a:latin typeface="Tahoma" panose="020B0604030504040204" pitchFamily="34" charset="0"/>
              </a:rPr>
              <a:pPr/>
              <a:t>70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340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218DC7E-1089-48B1-836A-8495B7E93921}" type="slidenum">
              <a:rPr lang="en-US" altLang="en-US" smtClean="0">
                <a:latin typeface="Tahoma" panose="020B0604030504040204" pitchFamily="34" charset="0"/>
              </a:rPr>
              <a:pPr/>
              <a:t>71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6471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06BCE1A-AB0B-4275-9D7F-819AE04C2339}" type="slidenum">
              <a:rPr lang="en-US" altLang="en-US" smtClean="0">
                <a:latin typeface="Tahoma" panose="020B0604030504040204" pitchFamily="34" charset="0"/>
              </a:rPr>
              <a:pPr/>
              <a:t>72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38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Naming alcohols and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752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411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5FEDEE-059E-4459-B326-7D5A2F506D82}" type="slidenum">
              <a:rPr lang="en-US" altLang="en-US" smtClean="0">
                <a:latin typeface="Tahoma" panose="020B0604030504040204" pitchFamily="34" charset="0"/>
              </a:rPr>
              <a:pPr/>
              <a:t>74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2682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22796-7E8D-4CB8-8E4B-957EEC08DC40}" type="slidenum">
              <a:rPr lang="en-US" altLang="en-US" smtClean="0">
                <a:latin typeface="Tahoma" panose="020B0604030504040204" pitchFamily="34" charset="0"/>
              </a:rPr>
              <a:pPr/>
              <a:t>75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498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73EA0A-62E3-4B78-A3CD-3A70E0ECA607}" type="slidenum">
              <a:rPr lang="en-US" altLang="en-US" smtClean="0">
                <a:latin typeface="Tahoma" panose="020B0604030504040204" pitchFamily="34" charset="0"/>
              </a:rPr>
              <a:pPr/>
              <a:t>76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86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440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Spectroscopy of alcohols and 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9A42D-C4AC-401A-A693-9C21FB6630B1}" type="slidenum">
              <a:rPr lang="en-US" altLang="en-US" smtClean="0">
                <a:latin typeface="Tahoma" panose="020B0604030504040204" pitchFamily="34" charset="0"/>
              </a:rPr>
              <a:pPr/>
              <a:t>78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306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Naming alcohols and phenols</a:t>
            </a:r>
          </a:p>
          <a:p>
            <a:endParaRPr lang="en-IN" altLang="en-US" smtClean="0">
              <a:latin typeface="Times New Roman" panose="02020603050405020304" pitchFamily="18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62307B-CB16-442A-B377-0CA4D9338ED7}" type="slidenum">
              <a:rPr lang="en-US" altLang="en-US" smtClean="0">
                <a:latin typeface="Tahoma" panose="020B0604030504040204" pitchFamily="34" charset="0"/>
              </a:rPr>
              <a:pPr/>
              <a:t>11</a:t>
            </a:fld>
            <a:endParaRPr lang="en-US" altLang="en-US" smtClean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48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 </a:t>
            </a:r>
            <a:r>
              <a:rPr lang="en-IN" altLang="en-US" smtClean="0">
                <a:latin typeface="Times New Roman" panose="02020603050405020304" pitchFamily="18" charset="0"/>
              </a:rPr>
              <a:t>Properties of alcohols and </a:t>
            </a:r>
            <a:r>
              <a:rPr lang="en-US" altLang="en-US" smtClean="0">
                <a:latin typeface="Times New Roman" panose="02020603050405020304" pitchFamily="18" charset="0"/>
              </a:rPr>
              <a:t>phenols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8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cengage.com/chemistry/mcmurr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32004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2819400" y="1295400"/>
            <a:ext cx="2295525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200" i="1" dirty="0" smtClean="0">
                <a:solidFill>
                  <a:srgbClr val="000000"/>
                </a:solidFill>
              </a:rPr>
              <a:t>John E. McMurry</a:t>
            </a:r>
          </a:p>
        </p:txBody>
      </p:sp>
      <p:sp>
        <p:nvSpPr>
          <p:cNvPr id="6" name="Rectangle 22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638425" y="2620963"/>
            <a:ext cx="28003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dirty="0" smtClean="0">
                <a:solidFill>
                  <a:srgbClr val="000000"/>
                </a:solidFill>
                <a:cs typeface="Arial" panose="020B0604020202020204" pitchFamily="34" charset="0"/>
                <a:hlinkClick r:id="rId2"/>
              </a:rPr>
              <a:t>www.cengage.com/chemistry/mcmurry</a:t>
            </a:r>
            <a:endParaRPr lang="en-US" altLang="en-US" sz="120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Picture 23" descr="BrooksCole_Logo"/>
          <p:cNvSpPr>
            <a:spLocks noChangeAspect="1" noChangeArrowheads="1"/>
          </p:cNvSpPr>
          <p:nvPr userDrawn="1"/>
        </p:nvSpPr>
        <p:spPr bwMode="auto">
          <a:xfrm>
            <a:off x="6586538" y="0"/>
            <a:ext cx="25574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70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04800" y="3352800"/>
            <a:ext cx="8534400" cy="1981200"/>
          </a:xfrm>
        </p:spPr>
        <p:txBody>
          <a:bodyPr lIns="101882" tIns="50941" rIns="101882" bIns="50941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170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800100" y="5646738"/>
            <a:ext cx="7543800" cy="365125"/>
          </a:xfrm>
        </p:spPr>
        <p:txBody>
          <a:bodyPr lIns="101882" tIns="50941" rIns="101882" bIns="50941"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CA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152400"/>
            <a:ext cx="252603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2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4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5163" y="0"/>
            <a:ext cx="212883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0"/>
            <a:ext cx="6234113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1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4300"/>
            <a:ext cx="821055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1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6873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2525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5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6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7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80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0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247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3081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title style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991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text styles</a:t>
            </a:r>
          </a:p>
          <a:p>
            <a:pPr lvl="1"/>
            <a:r>
              <a:rPr lang="en-CA" altLang="en-US" smtClean="0"/>
              <a:t>Second level</a:t>
            </a:r>
          </a:p>
          <a:p>
            <a:pPr lvl="2"/>
            <a:r>
              <a:rPr lang="en-CA" altLang="en-US" smtClean="0"/>
              <a:t>Third level</a:t>
            </a:r>
          </a:p>
          <a:p>
            <a:pPr lvl="3"/>
            <a:r>
              <a:rPr lang="en-CA" altLang="en-US" smtClean="0"/>
              <a:t>Fourth level</a:t>
            </a:r>
          </a:p>
          <a:p>
            <a:pPr lvl="4"/>
            <a:r>
              <a:rPr lang="en-CA" altLang="en-US" smtClean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714500" y="6645275"/>
            <a:ext cx="5715000" cy="288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© 2016 Cengage Learning.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31112" r="27777" b="18888"/>
          <a:stretch/>
        </p:blipFill>
        <p:spPr>
          <a:xfrm>
            <a:off x="7884084" y="0"/>
            <a:ext cx="1259916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2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90000"/>
        <a:buFont typeface="Wingdings" panose="05000000000000000000" pitchFamily="2" charset="2"/>
        <a:buChar char="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5000"/>
        <a:buFont typeface="Wingdings" panose="05000000000000000000" pitchFamily="2" charset="2"/>
        <a:buChar char="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Wingdings" panose="05000000000000000000" pitchFamily="2" charset="2"/>
        <a:buChar char=""/>
        <a:defRPr sz="23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3429000"/>
            <a:ext cx="6629400" cy="2209800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Chapter 17</a:t>
            </a:r>
            <a:br>
              <a:rPr lang="en-US" altLang="en-US" smtClean="0"/>
            </a:br>
            <a:r>
              <a:rPr lang="en-US" altLang="en-US" smtClean="0"/>
              <a:t>Alcohols and Phenols</a:t>
            </a:r>
            <a:endParaRPr lang="en-US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Phenols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smtClean="0"/>
              <a:t>-phenol</a:t>
            </a:r>
            <a:r>
              <a:rPr lang="en-US" altLang="en-US" smtClean="0"/>
              <a:t> is used as the parent name</a:t>
            </a:r>
          </a:p>
          <a:p>
            <a:pPr lvl="1"/>
            <a:r>
              <a:rPr lang="en-US" altLang="en-US" smtClean="0"/>
              <a:t>Not </a:t>
            </a:r>
            <a:r>
              <a:rPr lang="en-US" altLang="en-US" i="1" smtClean="0"/>
              <a:t>-benzene</a:t>
            </a:r>
          </a:p>
          <a:p>
            <a:r>
              <a:rPr lang="en-US" altLang="en-US" smtClean="0"/>
              <a:t>Name substituents on aromatic ring by their position from –OH</a:t>
            </a:r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3752850"/>
            <a:ext cx="5238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ea typeface="ＭＳ Ｐゴシック" charset="-128"/>
              </a:rPr>
              <a:t>Give IUPAC names for the following </a:t>
            </a:r>
            <a:r>
              <a:rPr lang="en-IN" dirty="0" smtClean="0">
                <a:ea typeface="ＭＳ Ｐゴシック" charset="-128"/>
              </a:rPr>
              <a:t>compounds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>
                <a:ea typeface="ＭＳ Ｐゴシック" charset="-128"/>
              </a:rPr>
              <a:t>	</a:t>
            </a:r>
            <a:r>
              <a:rPr lang="en-IN" dirty="0" smtClean="0">
                <a:ea typeface="ＭＳ Ｐゴシック" charset="-128"/>
              </a:rPr>
              <a:t>a)			     b)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 smtClean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>
              <a:ea typeface="ＭＳ Ｐゴシック" charset="-128"/>
            </a:endParaRP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Solution:</a:t>
            </a:r>
          </a:p>
          <a:p>
            <a:pPr lvl="1">
              <a:defRPr/>
            </a:pPr>
            <a:r>
              <a:rPr lang="en-IN" dirty="0">
                <a:ea typeface="ＭＳ Ｐゴシック" charset="-128"/>
              </a:rPr>
              <a:t>The parent chain must contain the hydroxyl </a:t>
            </a:r>
            <a:r>
              <a:rPr lang="en-IN" dirty="0" smtClean="0">
                <a:ea typeface="ＭＳ Ｐゴシック" charset="-128"/>
              </a:rPr>
              <a:t>group</a:t>
            </a:r>
            <a:endParaRPr lang="en-IN" dirty="0">
              <a:ea typeface="ＭＳ Ｐゴシック" charset="-128"/>
            </a:endParaRPr>
          </a:p>
          <a:p>
            <a:pPr lvl="1">
              <a:defRPr/>
            </a:pPr>
            <a:r>
              <a:rPr lang="en-IN" dirty="0" smtClean="0">
                <a:ea typeface="ＭＳ Ｐゴシック" charset="-128"/>
              </a:rPr>
              <a:t>The </a:t>
            </a:r>
            <a:r>
              <a:rPr lang="en-IN" dirty="0">
                <a:ea typeface="ＭＳ Ｐゴシック" charset="-128"/>
              </a:rPr>
              <a:t>hydroxyl </a:t>
            </a:r>
            <a:r>
              <a:rPr lang="en-IN" dirty="0" smtClean="0">
                <a:ea typeface="ＭＳ Ｐゴシック" charset="-128"/>
              </a:rPr>
              <a:t>group should receive </a:t>
            </a:r>
            <a:r>
              <a:rPr lang="en-IN" dirty="0">
                <a:ea typeface="ＭＳ Ｐゴシック" charset="-128"/>
              </a:rPr>
              <a:t>the lowest possible number</a:t>
            </a:r>
            <a:endParaRPr lang="en-IN" dirty="0" smtClean="0">
              <a:ea typeface="ＭＳ Ｐゴシック" charset="-128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	a) </a:t>
            </a:r>
            <a:r>
              <a:rPr lang="en-US" dirty="0" smtClean="0">
                <a:ea typeface="ＭＳ Ｐゴシック" charset="-128"/>
              </a:rPr>
              <a:t>2-Methyl-4-phenyl-2-butanol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	b) </a:t>
            </a:r>
            <a:r>
              <a:rPr lang="en-US" dirty="0">
                <a:ea typeface="ＭＳ Ｐゴシック" charset="-128"/>
              </a:rPr>
              <a:t>4-Bromo-3-methylphenol</a:t>
            </a:r>
            <a:endParaRPr lang="en-IN" dirty="0" smtClean="0">
              <a:ea typeface="ＭＳ Ｐゴシック" charset="-128"/>
            </a:endParaRPr>
          </a:p>
          <a:p>
            <a:pPr>
              <a:defRPr/>
            </a:pPr>
            <a:endParaRPr lang="en-US" dirty="0">
              <a:ea typeface="ＭＳ Ｐゴシック" charset="-128"/>
            </a:endParaRPr>
          </a:p>
        </p:txBody>
      </p:sp>
      <p:pic>
        <p:nvPicPr>
          <p:cNvPr id="2253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237013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2039938"/>
            <a:ext cx="254635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Properties of Alcohols and Phenols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Structure around O of alcohols or phenols are similar to that in water, </a:t>
            </a:r>
            <a:r>
              <a:rPr lang="en-US" altLang="en-US" i="1" smtClean="0"/>
              <a:t>sp</a:t>
            </a:r>
            <a:r>
              <a:rPr lang="en-US" altLang="en-US" i="1" baseline="30000" smtClean="0"/>
              <a:t>3</a:t>
            </a:r>
            <a:r>
              <a:rPr lang="en-US" altLang="en-US" smtClean="0"/>
              <a:t>-hybridized</a:t>
            </a:r>
          </a:p>
          <a:p>
            <a:r>
              <a:rPr lang="en-US" altLang="en-US" smtClean="0"/>
              <a:t>Attraction of positively polarized </a:t>
            </a:r>
            <a:r>
              <a:rPr lang="en-US" altLang="en-US" smtClean="0">
                <a:sym typeface="Symbol" panose="05050102010706020507" pitchFamily="18" charset="2"/>
              </a:rPr>
              <a:t>–</a:t>
            </a:r>
            <a:r>
              <a:rPr lang="en-US" altLang="en-US" smtClean="0"/>
              <a:t>OH hydrogen atom from one molecule to the lone pair of electrons on a negatively polarized oxygen atom of another molecule:</a:t>
            </a:r>
          </a:p>
          <a:p>
            <a:pPr lvl="1"/>
            <a:r>
              <a:rPr lang="en-US" altLang="en-US" smtClean="0"/>
              <a:t>Produces weak force that holds the molecules together</a:t>
            </a:r>
          </a:p>
          <a:p>
            <a:pPr lvl="1"/>
            <a:r>
              <a:rPr lang="en-US" altLang="en-US" smtClean="0"/>
              <a:t>Raises the boiling 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b="1" smtClean="0">
                <a:solidFill>
                  <a:srgbClr val="FF0000"/>
                </a:solidFill>
              </a:rPr>
              <a:t>Figure 17.1 </a:t>
            </a:r>
            <a:r>
              <a:rPr lang="en-US" altLang="en-US" sz="3600" smtClean="0"/>
              <a:t>- Hydrogenbonding</a:t>
            </a:r>
            <a:br>
              <a:rPr lang="en-US" altLang="en-US" sz="3600" smtClean="0"/>
            </a:br>
            <a:r>
              <a:rPr lang="en-US" altLang="en-US" sz="3600" smtClean="0"/>
              <a:t>in Alcohols and Phenols</a:t>
            </a:r>
          </a:p>
        </p:txBody>
      </p:sp>
      <p:pic>
        <p:nvPicPr>
          <p:cNvPr id="26627" name="Picture 6" descr="17_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2116138"/>
            <a:ext cx="85534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Properties of Alcohols and Phenols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Weakly basic and weakly acidic</a:t>
            </a:r>
          </a:p>
          <a:p>
            <a:r>
              <a:rPr lang="en-US" altLang="en-US" smtClean="0"/>
              <a:t>Weak bases, protonated by strong acids yield oxonium ions, ROH</a:t>
            </a:r>
            <a:r>
              <a:rPr lang="en-US" altLang="en-US" baseline="-25000" smtClean="0"/>
              <a:t>2</a:t>
            </a:r>
            <a:r>
              <a:rPr lang="en-US" altLang="en-US" baseline="30000" smtClean="0"/>
              <a:t>+</a:t>
            </a:r>
          </a:p>
          <a:p>
            <a:endParaRPr lang="en-US" altLang="en-US" baseline="30000" smtClean="0"/>
          </a:p>
          <a:p>
            <a:endParaRPr lang="en-US" altLang="en-US" baseline="30000" smtClean="0"/>
          </a:p>
          <a:p>
            <a:endParaRPr lang="en-US" altLang="en-US" baseline="30000" smtClean="0"/>
          </a:p>
        </p:txBody>
      </p:sp>
      <p:pic>
        <p:nvPicPr>
          <p:cNvPr id="28676" name="Picture 6" descr="17_u0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80"/>
          <a:stretch>
            <a:fillRect/>
          </a:stretch>
        </p:blipFill>
        <p:spPr bwMode="auto">
          <a:xfrm>
            <a:off x="1657350" y="3003550"/>
            <a:ext cx="58928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Properties of Alcohols and Phenols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Weak acids, dissociate slightly in dilute aqueous solution generating H</a:t>
            </a:r>
            <a:r>
              <a:rPr lang="en-IN" altLang="en-US" baseline="-25000" smtClean="0"/>
              <a:t>3</a:t>
            </a:r>
            <a:r>
              <a:rPr lang="en-IN" altLang="en-US" smtClean="0"/>
              <a:t>O</a:t>
            </a:r>
            <a:r>
              <a:rPr lang="en-IN" altLang="en-US" baseline="30000" smtClean="0"/>
              <a:t>+</a:t>
            </a:r>
            <a:r>
              <a:rPr lang="en-IN" altLang="en-US" smtClean="0"/>
              <a:t> and an </a:t>
            </a:r>
            <a:r>
              <a:rPr lang="en-IN" altLang="en-US" b="1" smtClean="0">
                <a:solidFill>
                  <a:srgbClr val="0070C0"/>
                </a:solidFill>
              </a:rPr>
              <a:t>alkoxide ion, RO</a:t>
            </a:r>
            <a:r>
              <a:rPr lang="en-IN" altLang="en-US" b="1" baseline="30000" smtClean="0">
                <a:solidFill>
                  <a:srgbClr val="0070C0"/>
                </a:solidFill>
              </a:rPr>
              <a:t>-</a:t>
            </a:r>
            <a:r>
              <a:rPr lang="en-IN" altLang="en-US" baseline="30000" smtClean="0"/>
              <a:t> </a:t>
            </a:r>
            <a:r>
              <a:rPr lang="en-IN" altLang="en-US" smtClean="0"/>
              <a:t>or </a:t>
            </a:r>
            <a:r>
              <a:rPr lang="en-US" altLang="en-US" b="1" smtClean="0">
                <a:solidFill>
                  <a:srgbClr val="0070C0"/>
                </a:solidFill>
              </a:rPr>
              <a:t>phenoxide ion, ArO</a:t>
            </a:r>
            <a:r>
              <a:rPr lang="en-US" altLang="en-US" b="1" baseline="30000" smtClean="0">
                <a:solidFill>
                  <a:srgbClr val="0070C0"/>
                </a:solidFill>
              </a:rPr>
              <a:t>-</a:t>
            </a:r>
            <a:endParaRPr lang="en-US" altLang="en-US" b="1" baseline="30000" smtClean="0"/>
          </a:p>
        </p:txBody>
      </p:sp>
      <p:pic>
        <p:nvPicPr>
          <p:cNvPr id="30724" name="Picture 6" descr="17_u0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12"/>
          <a:stretch>
            <a:fillRect/>
          </a:stretch>
        </p:blipFill>
        <p:spPr bwMode="auto">
          <a:xfrm>
            <a:off x="904875" y="2819400"/>
            <a:ext cx="78105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Properties of Alcohols and Phenols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Strength of an acid in water can be expressed by an acidity constant, K</a:t>
            </a:r>
            <a:r>
              <a:rPr lang="en-IN" altLang="en-US" baseline="-25000" smtClean="0"/>
              <a:t>a</a:t>
            </a:r>
            <a:r>
              <a:rPr lang="en-US" altLang="en-US" smtClean="0"/>
              <a:t>		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pPr lvl="1"/>
            <a:r>
              <a:rPr lang="en-US" altLang="en-US" smtClean="0"/>
              <a:t>Smaller K</a:t>
            </a:r>
            <a:r>
              <a:rPr lang="en-US" altLang="en-US" baseline="-25000" smtClean="0"/>
              <a:t>a</a:t>
            </a:r>
            <a:r>
              <a:rPr lang="en-US" altLang="en-US" smtClean="0"/>
              <a:t> and larger pK</a:t>
            </a:r>
            <a:r>
              <a:rPr lang="en-US" altLang="en-US" baseline="-25000" smtClean="0"/>
              <a:t>a</a:t>
            </a:r>
            <a:r>
              <a:rPr lang="en-US" altLang="en-US" smtClean="0"/>
              <a:t>, less acidic</a:t>
            </a:r>
          </a:p>
          <a:p>
            <a:pPr lvl="1"/>
            <a:r>
              <a:rPr lang="en-US" altLang="en-US" smtClean="0"/>
              <a:t>Larger K</a:t>
            </a:r>
            <a:r>
              <a:rPr lang="en-US" altLang="en-US" baseline="-25000" smtClean="0"/>
              <a:t>a </a:t>
            </a:r>
            <a:r>
              <a:rPr lang="en-US" altLang="en-US" smtClean="0"/>
              <a:t>and smaller pK</a:t>
            </a:r>
            <a:r>
              <a:rPr lang="en-US" altLang="en-US" baseline="-25000" smtClean="0"/>
              <a:t>a</a:t>
            </a:r>
            <a:r>
              <a:rPr lang="en-US" altLang="en-US" smtClean="0"/>
              <a:t>, more acidic</a:t>
            </a:r>
          </a:p>
          <a:p>
            <a:r>
              <a:rPr lang="en-IN" altLang="en-US" smtClean="0"/>
              <a:t>Effect of alkyl substitution on alcohol acidity is primarily due to solvation of alkoxide ion formed on acid dissociation</a:t>
            </a:r>
          </a:p>
          <a:p>
            <a:endParaRPr lang="en-US" altLang="en-US" smtClean="0"/>
          </a:p>
        </p:txBody>
      </p:sp>
      <p:graphicFrame>
        <p:nvGraphicFramePr>
          <p:cNvPr id="32772" name="Object 3"/>
          <p:cNvGraphicFramePr>
            <a:graphicFrameLocks noChangeAspect="1"/>
          </p:cNvGraphicFramePr>
          <p:nvPr/>
        </p:nvGraphicFramePr>
        <p:xfrm>
          <a:off x="1633538" y="2286000"/>
          <a:ext cx="26050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Equation" r:id="rId4" imgW="1104900" imgH="444500" progId="Equation.DSMT4">
                  <p:embed/>
                </p:oleObj>
              </mc:Choice>
              <mc:Fallback>
                <p:oleObj name="Equation" r:id="rId4" imgW="1104900" imgH="4445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2286000"/>
                        <a:ext cx="26050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4"/>
          <p:cNvGraphicFramePr>
            <a:graphicFrameLocks noChangeAspect="1"/>
          </p:cNvGraphicFramePr>
          <p:nvPr/>
        </p:nvGraphicFramePr>
        <p:xfrm>
          <a:off x="5295900" y="2540000"/>
          <a:ext cx="21574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Equation" r:id="rId6" imgW="914400" imgH="228600" progId="Equation.DSMT4">
                  <p:embed/>
                </p:oleObj>
              </mc:Choice>
              <mc:Fallback>
                <p:oleObj name="Equation" r:id="rId6" imgW="9144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900" y="2540000"/>
                        <a:ext cx="21574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rgbClr val="FF0000"/>
                </a:solidFill>
              </a:rPr>
              <a:t>Table 17.1 </a:t>
            </a:r>
            <a:r>
              <a:rPr lang="en-IN" altLang="en-US" sz="3600" smtClean="0"/>
              <a:t>- Acidity Constants of Some Alcohols and Phenols</a:t>
            </a:r>
            <a:endParaRPr lang="en-US" altLang="en-US" sz="3600" smtClean="0"/>
          </a:p>
        </p:txBody>
      </p:sp>
      <p:pic>
        <p:nvPicPr>
          <p:cNvPr id="3481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38" y="1384300"/>
            <a:ext cx="5512974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Properties of Alcohols and Phenols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more easily the alkoxide ion is solvated by water, the more its formation is energetically favored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Inductive effects are important in determining alcohol acidities</a:t>
            </a:r>
          </a:p>
        </p:txBody>
      </p:sp>
      <p:pic>
        <p:nvPicPr>
          <p:cNvPr id="36868" name="Picture 6" descr="17_u0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2514600"/>
            <a:ext cx="650875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Properties of Alcohols and Phenols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Electron-withdrawing groups make an alcohol a stronger acid by stabilizing the conjugate base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Alcohols react with alkali metals and with strong bases</a:t>
            </a:r>
          </a:p>
          <a:p>
            <a:endParaRPr lang="en-US" altLang="en-US" smtClean="0"/>
          </a:p>
        </p:txBody>
      </p:sp>
      <p:pic>
        <p:nvPicPr>
          <p:cNvPr id="38916" name="Picture 6" descr="17_u0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2359025"/>
            <a:ext cx="7812088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(17.1)</a:t>
            </a: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Naming alcohols and </a:t>
            </a:r>
            <a:r>
              <a:rPr lang="en-US" dirty="0">
                <a:ea typeface="ＭＳ Ｐゴシック" charset="-128"/>
              </a:rPr>
              <a:t>p</a:t>
            </a:r>
            <a:r>
              <a:rPr lang="en-US" dirty="0" smtClean="0">
                <a:ea typeface="ＭＳ Ｐゴシック" charset="-128"/>
              </a:rPr>
              <a:t>henols</a:t>
            </a:r>
            <a:endParaRPr lang="en-US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(17.2) 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Properties </a:t>
            </a:r>
            <a:r>
              <a:rPr lang="en-IN" dirty="0">
                <a:ea typeface="ＭＳ Ｐゴシック" charset="-128"/>
              </a:rPr>
              <a:t>of </a:t>
            </a:r>
            <a:r>
              <a:rPr lang="en-IN" dirty="0" smtClean="0">
                <a:ea typeface="ＭＳ Ｐゴシック" charset="-128"/>
              </a:rPr>
              <a:t>alcohols and </a:t>
            </a:r>
            <a:r>
              <a:rPr lang="en-US" dirty="0" smtClean="0">
                <a:ea typeface="ＭＳ Ｐゴシック" charset="-128"/>
              </a:rPr>
              <a:t>phenols</a:t>
            </a:r>
            <a:endParaRPr lang="en-US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(17.3)</a:t>
            </a: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Preparation </a:t>
            </a:r>
            <a:r>
              <a:rPr lang="en-US" dirty="0">
                <a:ea typeface="ＭＳ Ｐゴシック" charset="-128"/>
              </a:rPr>
              <a:t>of </a:t>
            </a:r>
            <a:r>
              <a:rPr lang="en-US" dirty="0" smtClean="0">
                <a:ea typeface="ＭＳ Ｐゴシック" charset="-128"/>
              </a:rPr>
              <a:t>alcohols: A review</a:t>
            </a:r>
            <a:endParaRPr lang="en-US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(17.4) </a:t>
            </a: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Alcohols </a:t>
            </a:r>
            <a:r>
              <a:rPr lang="en-US" dirty="0">
                <a:ea typeface="ＭＳ Ｐゴシック" charset="-128"/>
              </a:rPr>
              <a:t>from </a:t>
            </a:r>
            <a:r>
              <a:rPr lang="en-US" dirty="0" smtClean="0">
                <a:ea typeface="ＭＳ Ｐゴシック" charset="-128"/>
              </a:rPr>
              <a:t>carbonyl compounds</a:t>
            </a:r>
            <a:r>
              <a:rPr lang="en-US" dirty="0">
                <a:ea typeface="ＭＳ Ｐゴシック" charset="-128"/>
              </a:rPr>
              <a:t>: </a:t>
            </a:r>
            <a:r>
              <a:rPr lang="en-US" dirty="0" smtClean="0">
                <a:ea typeface="ＭＳ Ｐゴシック" charset="-128"/>
              </a:rPr>
              <a:t>Reduction</a:t>
            </a:r>
            <a:endParaRPr lang="en-US" dirty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Properties of Alcohols and Phenols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Alkoxides are bases used as reagents in organic chemistry </a:t>
            </a:r>
          </a:p>
          <a:p>
            <a:endParaRPr lang="en-US" altLang="en-US" smtClean="0"/>
          </a:p>
        </p:txBody>
      </p:sp>
      <p:pic>
        <p:nvPicPr>
          <p:cNvPr id="40964" name="Picture 6" descr="17_u0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09800"/>
            <a:ext cx="4718050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Properties of Alcohols and Phenols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Phenols are more acidic than alcohols due to resonance stabilization of the phenoxide ion</a:t>
            </a:r>
          </a:p>
          <a:p>
            <a:r>
              <a:rPr lang="en-IN" altLang="en-US" smtClean="0"/>
              <a:t>Phenols with an electron-withdrawing substituent </a:t>
            </a:r>
            <a:r>
              <a:rPr lang="en-US" altLang="en-US" smtClean="0"/>
              <a:t>are more acidic and </a:t>
            </a:r>
            <a:r>
              <a:rPr lang="en-IN" altLang="en-US" smtClean="0"/>
              <a:t>phenols with an electron-donating substituent are less acidic</a:t>
            </a:r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43012" name="Picture 6" descr="17_u0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3663950"/>
            <a:ext cx="4840288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6" descr="17_u01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5105400"/>
            <a:ext cx="7812087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Rank the following substances in order of increasing acidity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mtClean="0"/>
              <a:t>    a) (CH</a:t>
            </a:r>
            <a:r>
              <a:rPr lang="en-US" altLang="en-US" baseline="-25000" smtClean="0"/>
              <a:t>3</a:t>
            </a:r>
            <a:r>
              <a:rPr lang="en-US" altLang="en-US" smtClean="0"/>
              <a:t>)</a:t>
            </a:r>
            <a:r>
              <a:rPr lang="en-US" altLang="en-US" baseline="-25000" smtClean="0"/>
              <a:t>2</a:t>
            </a:r>
            <a:r>
              <a:rPr lang="en-US" altLang="en-US" smtClean="0"/>
              <a:t>CHOH, HC</a:t>
            </a:r>
            <a:r>
              <a:rPr lang="en-US" altLang="en-US" smtClean="0">
                <a:cs typeface="Arial" panose="020B0604020202020204" pitchFamily="34" charset="0"/>
              </a:rPr>
              <a:t>≡</a:t>
            </a:r>
            <a:r>
              <a:rPr lang="en-US" altLang="en-US" smtClean="0"/>
              <a:t>CH, (CF</a:t>
            </a:r>
            <a:r>
              <a:rPr lang="en-US" altLang="en-US" baseline="-25000" smtClean="0"/>
              <a:t>3</a:t>
            </a:r>
            <a:r>
              <a:rPr lang="en-US" altLang="en-US" smtClean="0"/>
              <a:t>)</a:t>
            </a:r>
            <a:r>
              <a:rPr lang="en-US" altLang="en-US" baseline="-25000" smtClean="0"/>
              <a:t>2</a:t>
            </a:r>
            <a:r>
              <a:rPr lang="en-US" altLang="en-US" smtClean="0"/>
              <a:t>CHOH, CH</a:t>
            </a:r>
            <a:r>
              <a:rPr lang="en-US" altLang="en-US" baseline="-25000" smtClean="0"/>
              <a:t>3</a:t>
            </a:r>
            <a:r>
              <a:rPr lang="en-US" altLang="en-US" smtClean="0"/>
              <a:t>OH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mtClean="0"/>
              <a:t>    b)</a:t>
            </a:r>
            <a:r>
              <a:rPr lang="en-US" altLang="en-US" b="1" smtClean="0"/>
              <a:t> </a:t>
            </a:r>
            <a:r>
              <a:rPr lang="en-US" altLang="en-US" smtClean="0"/>
              <a:t>Benzyl alcohol, phenol, </a:t>
            </a:r>
            <a:r>
              <a:rPr lang="en-US" altLang="en-US" i="1" smtClean="0"/>
              <a:t>p</a:t>
            </a:r>
            <a:r>
              <a:rPr lang="en-US" altLang="en-US" smtClean="0"/>
              <a:t>-hydroxybenzoic acid</a:t>
            </a:r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IN" altLang="en-US" smtClean="0"/>
              <a:t>Least acidic 					Most acidic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IN" altLang="en-US" smtClean="0"/>
              <a:t>a) </a:t>
            </a:r>
            <a:r>
              <a:rPr lang="en-US" altLang="en-US" smtClean="0"/>
              <a:t>HC</a:t>
            </a:r>
            <a:r>
              <a:rPr lang="en-US" altLang="en-US" smtClean="0">
                <a:cs typeface="Arial" panose="020B0604020202020204" pitchFamily="34" charset="0"/>
              </a:rPr>
              <a:t>≡</a:t>
            </a:r>
            <a:r>
              <a:rPr lang="en-US" altLang="en-US" smtClean="0"/>
              <a:t>CH &lt; (CH</a:t>
            </a:r>
            <a:r>
              <a:rPr lang="en-US" altLang="en-US" baseline="-25000" smtClean="0"/>
              <a:t>3</a:t>
            </a:r>
            <a:r>
              <a:rPr lang="en-US" altLang="en-US" smtClean="0"/>
              <a:t>)</a:t>
            </a:r>
            <a:r>
              <a:rPr lang="en-US" altLang="en-US" baseline="-25000" smtClean="0"/>
              <a:t>2</a:t>
            </a:r>
            <a:r>
              <a:rPr lang="en-US" altLang="en-US" smtClean="0"/>
              <a:t>CHOH &lt; CH</a:t>
            </a:r>
            <a:r>
              <a:rPr lang="en-US" altLang="en-US" baseline="-25000" smtClean="0"/>
              <a:t>3</a:t>
            </a:r>
            <a:r>
              <a:rPr lang="en-US" altLang="en-US" smtClean="0"/>
              <a:t>OH &lt; (CF</a:t>
            </a:r>
            <a:r>
              <a:rPr lang="en-US" altLang="en-US" baseline="-25000" smtClean="0"/>
              <a:t>3</a:t>
            </a:r>
            <a:r>
              <a:rPr lang="en-US" altLang="en-US" smtClean="0"/>
              <a:t>)</a:t>
            </a:r>
            <a:r>
              <a:rPr lang="en-US" altLang="en-US" baseline="-25000" smtClean="0"/>
              <a:t>2</a:t>
            </a:r>
            <a:r>
              <a:rPr lang="en-US" altLang="en-US" smtClean="0"/>
              <a:t>CHOH</a:t>
            </a: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en-US" altLang="en-US" smtClean="0"/>
              <a:t>b) Benzyl alcohol &lt; phenol &lt;</a:t>
            </a:r>
            <a:r>
              <a:rPr lang="en-US" altLang="en-US" i="1" smtClean="0"/>
              <a:t> p</a:t>
            </a:r>
            <a:r>
              <a:rPr lang="en-US" altLang="en-US" smtClean="0"/>
              <a:t>-hydroxybenzoic acid</a:t>
            </a: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3048000" y="3962400"/>
            <a:ext cx="3962400" cy="2286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Preparation of Alcohols: A Review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Alcohols are derived from many types of compounds</a:t>
            </a:r>
          </a:p>
          <a:p>
            <a:r>
              <a:rPr lang="en-US" altLang="en-US" smtClean="0"/>
              <a:t>The alcohol hydroxyl can be converted to many other functional groups</a:t>
            </a:r>
          </a:p>
        </p:txBody>
      </p:sp>
      <p:pic>
        <p:nvPicPr>
          <p:cNvPr id="47108" name="Picture 6" descr="17_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89300"/>
            <a:ext cx="518477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Preparation of Alcohols: A Review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 the hydroboration of alkenes, indirect methods used are:</a:t>
            </a:r>
          </a:p>
          <a:p>
            <a:pPr lvl="1"/>
            <a:r>
              <a:rPr lang="en-US" altLang="en-US" smtClean="0"/>
              <a:t>Hydroboration-oxidation, yielding the syn, non-Markovnikov hydration product</a:t>
            </a:r>
          </a:p>
          <a:p>
            <a:pPr lvl="1"/>
            <a:r>
              <a:rPr lang="en-US" altLang="en-US" smtClean="0"/>
              <a:t>Oxymercuration-demercuration yielding Markovnikov hydration product</a:t>
            </a:r>
          </a:p>
          <a:p>
            <a:endParaRPr lang="en-US" altLang="en-US" smtClean="0"/>
          </a:p>
          <a:p>
            <a:pPr lvl="1"/>
            <a:endParaRPr lang="en-US" altLang="en-US" smtClean="0"/>
          </a:p>
        </p:txBody>
      </p:sp>
      <p:pic>
        <p:nvPicPr>
          <p:cNvPr id="49156" name="Picture 8" descr="17_u01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4125913"/>
            <a:ext cx="5324475" cy="2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Preparation of Alcohols: A Review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Cis-1,2-diols are prepared from direct hydroxylation of an alkene with OsO</a:t>
            </a:r>
            <a:r>
              <a:rPr lang="en-US" altLang="en-US" baseline="-25000" smtClean="0"/>
              <a:t>4</a:t>
            </a:r>
            <a:r>
              <a:rPr lang="en-US" altLang="en-US" smtClean="0"/>
              <a:t> followed by reduction with NaHSO</a:t>
            </a:r>
            <a:r>
              <a:rPr lang="en-US" altLang="en-US" baseline="-25000" smtClean="0"/>
              <a:t>3</a:t>
            </a:r>
          </a:p>
          <a:p>
            <a:r>
              <a:rPr lang="en-US" altLang="en-US" smtClean="0"/>
              <a:t>Trans-1,2-diols can be prepared from acid-catalyzed hydrolysis of epoxides</a:t>
            </a:r>
          </a:p>
        </p:txBody>
      </p:sp>
      <p:pic>
        <p:nvPicPr>
          <p:cNvPr id="51204" name="Picture 6" descr="17_u01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3640138"/>
            <a:ext cx="49784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Predict the products of the following reaction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Markovnikov product results from oxymercuration/reduction</a:t>
            </a:r>
          </a:p>
          <a:p>
            <a:pPr lvl="1"/>
            <a:endParaRPr lang="en-IN" altLang="en-US" smtClean="0"/>
          </a:p>
          <a:p>
            <a:endParaRPr lang="en-US" altLang="en-US" smtClean="0"/>
          </a:p>
        </p:txBody>
      </p:sp>
      <p:pic>
        <p:nvPicPr>
          <p:cNvPr id="5325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981200"/>
            <a:ext cx="5014913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3978275"/>
            <a:ext cx="5678487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Alcohols from Carbonyl Compounds: Reduction 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Reduction of a carbonyl compound gives an alcohol</a:t>
            </a:r>
          </a:p>
          <a:p>
            <a:pPr lvl="1"/>
            <a:r>
              <a:rPr lang="en-US" altLang="en-US" smtClean="0"/>
              <a:t>Addition of H to a C</a:t>
            </a:r>
            <a:r>
              <a:rPr lang="en-US" altLang="en-US" smtClean="0">
                <a:cs typeface="Arial" panose="020B0604020202020204" pitchFamily="34" charset="0"/>
              </a:rPr>
              <a:t>═</a:t>
            </a:r>
            <a:r>
              <a:rPr lang="en-US" altLang="en-US" smtClean="0"/>
              <a:t>O bond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r>
              <a:rPr lang="en-US" altLang="en-US" smtClean="0"/>
              <a:t>Reduction of aldehydes gives primary alcohols</a:t>
            </a:r>
          </a:p>
          <a:p>
            <a:r>
              <a:rPr lang="en-US" altLang="en-US" smtClean="0"/>
              <a:t>Reduction of ketones gives secondary alcohols </a:t>
            </a:r>
          </a:p>
          <a:p>
            <a:endParaRPr lang="en-US" altLang="en-US" smtClean="0"/>
          </a:p>
        </p:txBody>
      </p:sp>
      <p:pic>
        <p:nvPicPr>
          <p:cNvPr id="55300" name="Picture 6" descr="17_u02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2819400"/>
            <a:ext cx="5329238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6" descr="17_u02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334000"/>
            <a:ext cx="7820025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Reduction Reagent: Sodium Borohydride (NaBH</a:t>
            </a:r>
            <a:r>
              <a:rPr lang="en-US" altLang="en-US" baseline="-25000" smtClean="0"/>
              <a:t>4</a:t>
            </a:r>
            <a:r>
              <a:rPr lang="en-US" altLang="en-US" smtClean="0"/>
              <a:t>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NaBH</a:t>
            </a:r>
            <a:r>
              <a:rPr lang="en-US" altLang="en-US" baseline="-25000" smtClean="0"/>
              <a:t>4</a:t>
            </a:r>
            <a:r>
              <a:rPr lang="en-US" altLang="en-US" smtClean="0"/>
              <a:t> is not sensitive to moisture and can be used with either water or alcohol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57348" name="Picture 6" descr="17_u02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2363788"/>
            <a:ext cx="6296025" cy="434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 of Reduction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Addition of a nucleophilic hydride ion to the positively polarized, electrophilic carbon atom</a:t>
            </a:r>
            <a:r>
              <a:rPr lang="en-CA" altLang="en-US" smtClean="0"/>
              <a:t> of the carbonyl group</a:t>
            </a:r>
          </a:p>
          <a:p>
            <a:r>
              <a:rPr lang="en-CA" altLang="en-US" smtClean="0"/>
              <a:t>Alkoxide ion is protonated to yield the alcohol product</a:t>
            </a:r>
          </a:p>
          <a:p>
            <a:endParaRPr lang="en-CA" altLang="en-US" smtClean="0"/>
          </a:p>
          <a:p>
            <a:endParaRPr lang="en-CA" altLang="en-US" smtClean="0"/>
          </a:p>
          <a:p>
            <a:endParaRPr lang="en-CA" altLang="en-US" smtClean="0"/>
          </a:p>
          <a:p>
            <a:endParaRPr lang="en-CA" altLang="en-US" smtClean="0"/>
          </a:p>
        </p:txBody>
      </p:sp>
      <p:pic>
        <p:nvPicPr>
          <p:cNvPr id="59396" name="Picture 6" descr="17_u02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3749675"/>
            <a:ext cx="5322888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(17.5) </a:t>
            </a: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Alcohols from carbonyl compounds: Grignard reaction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(17.6)</a:t>
            </a: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Reactions </a:t>
            </a:r>
            <a:r>
              <a:rPr lang="en-US" dirty="0">
                <a:ea typeface="ＭＳ Ｐゴシック" charset="-128"/>
              </a:rPr>
              <a:t>of </a:t>
            </a:r>
            <a:r>
              <a:rPr lang="en-US" dirty="0" smtClean="0">
                <a:ea typeface="ＭＳ Ｐゴシック" charset="-128"/>
              </a:rPr>
              <a:t>alcohols</a:t>
            </a:r>
            <a:endParaRPr lang="en-US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(17.7) </a:t>
            </a: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Oxidation </a:t>
            </a:r>
            <a:r>
              <a:rPr lang="en-US" dirty="0">
                <a:ea typeface="ＭＳ Ｐゴシック" charset="-128"/>
              </a:rPr>
              <a:t>of </a:t>
            </a:r>
            <a:r>
              <a:rPr lang="en-US" dirty="0" smtClean="0">
                <a:ea typeface="ＭＳ Ｐゴシック" charset="-128"/>
              </a:rPr>
              <a:t>alcohols</a:t>
            </a:r>
            <a:endParaRPr lang="en-US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(17.8)</a:t>
            </a: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Protection </a:t>
            </a:r>
            <a:r>
              <a:rPr lang="en-US" dirty="0">
                <a:ea typeface="ＭＳ Ｐゴシック" charset="-128"/>
              </a:rPr>
              <a:t>of </a:t>
            </a:r>
            <a:r>
              <a:rPr lang="en-US" dirty="0" smtClean="0">
                <a:ea typeface="ＭＳ Ｐゴシック" charset="-128"/>
              </a:rPr>
              <a:t>alcohols</a:t>
            </a:r>
            <a:endParaRPr lang="en-US" dirty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Reductions in Living Organisms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Carried out by </a:t>
            </a:r>
            <a:r>
              <a:rPr lang="en-US" altLang="en-US" smtClean="0"/>
              <a:t>either of the coenzymes, NADH or NADPH</a:t>
            </a:r>
          </a:p>
          <a:p>
            <a:endParaRPr lang="en-US" altLang="en-US" smtClean="0"/>
          </a:p>
        </p:txBody>
      </p:sp>
      <p:pic>
        <p:nvPicPr>
          <p:cNvPr id="6144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2286000"/>
            <a:ext cx="6405563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Reduction of Carboxylic Acids and Esters 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Carboxylic acids and esters are reduced to give primary alcohols</a:t>
            </a:r>
          </a:p>
          <a:p>
            <a:r>
              <a:rPr lang="en-US" altLang="en-US" smtClean="0"/>
              <a:t>LiAlH</a:t>
            </a:r>
            <a:r>
              <a:rPr lang="en-US" altLang="en-US" baseline="-25000" smtClean="0"/>
              <a:t>4</a:t>
            </a:r>
            <a:r>
              <a:rPr lang="en-US" altLang="en-US" smtClean="0"/>
              <a:t> is used because NaBH</a:t>
            </a:r>
            <a:r>
              <a:rPr lang="en-US" altLang="en-US" baseline="-25000" smtClean="0"/>
              <a:t>4</a:t>
            </a:r>
            <a:r>
              <a:rPr lang="en-US" altLang="en-US" smtClean="0"/>
              <a:t> is not effective</a:t>
            </a:r>
          </a:p>
        </p:txBody>
      </p:sp>
      <p:pic>
        <p:nvPicPr>
          <p:cNvPr id="63492" name="Picture 6" descr="17_u02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8574088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ea typeface="ＭＳ Ｐゴシック" charset="-128"/>
              </a:rPr>
              <a:t>What carbonyl compounds give the following </a:t>
            </a:r>
            <a:r>
              <a:rPr lang="en-IN" dirty="0" smtClean="0">
                <a:ea typeface="ＭＳ Ｐゴシック" charset="-128"/>
              </a:rPr>
              <a:t>alcohol </a:t>
            </a:r>
            <a:r>
              <a:rPr lang="en-IN" dirty="0">
                <a:ea typeface="ＭＳ Ｐゴシック" charset="-128"/>
              </a:rPr>
              <a:t>on reduction </a:t>
            </a:r>
            <a:r>
              <a:rPr lang="en-IN" dirty="0" smtClean="0">
                <a:ea typeface="ＭＳ Ｐゴシック" charset="-128"/>
              </a:rPr>
              <a:t>with </a:t>
            </a:r>
            <a:r>
              <a:rPr lang="en-US" dirty="0" smtClean="0">
                <a:ea typeface="ＭＳ Ｐゴシック" charset="-128"/>
              </a:rPr>
              <a:t>LiAlH</a:t>
            </a:r>
            <a:r>
              <a:rPr lang="en-US" baseline="-25000" dirty="0" smtClean="0">
                <a:ea typeface="ＭＳ Ｐゴシック" charset="-128"/>
              </a:rPr>
              <a:t>4</a:t>
            </a:r>
            <a:r>
              <a:rPr lang="en-US" dirty="0" smtClean="0">
                <a:ea typeface="ＭＳ Ｐゴシック" charset="-128"/>
              </a:rPr>
              <a:t>?</a:t>
            </a:r>
          </a:p>
          <a:p>
            <a:pPr>
              <a:defRPr/>
            </a:pPr>
            <a:endParaRPr lang="en-IN" baseline="-25000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   				</a:t>
            </a:r>
            <a:endParaRPr lang="en-IN" dirty="0">
              <a:ea typeface="ＭＳ Ｐゴシック" charset="-128"/>
            </a:endParaRPr>
          </a:p>
          <a:p>
            <a:pPr>
              <a:defRPr/>
            </a:pPr>
            <a:endParaRPr lang="en-IN" dirty="0" smtClean="0">
              <a:ea typeface="ＭＳ Ｐゴシック" charset="-128"/>
            </a:endParaRP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Solution:</a:t>
            </a:r>
          </a:p>
          <a:p>
            <a:pPr lvl="1">
              <a:defRPr/>
            </a:pPr>
            <a:endParaRPr lang="en-IN" dirty="0" smtClean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 smtClean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>
              <a:ea typeface="ＭＳ Ｐゴシック" charset="-128"/>
            </a:endParaRPr>
          </a:p>
          <a:p>
            <a:pPr lvl="1">
              <a:defRPr/>
            </a:pPr>
            <a:r>
              <a:rPr lang="en-IN" dirty="0">
                <a:ea typeface="ＭＳ Ｐゴシック" charset="-128"/>
              </a:rPr>
              <a:t>Benzyl alcohol may be the reduction product of an aldehyde, a carboxylic acid, or an </a:t>
            </a:r>
            <a:r>
              <a:rPr lang="en-IN" dirty="0" smtClean="0">
                <a:ea typeface="ＭＳ Ｐゴシック" charset="-128"/>
              </a:rPr>
              <a:t>ester</a:t>
            </a:r>
            <a:endParaRPr lang="en-IN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 smtClean="0">
              <a:ea typeface="ＭＳ Ｐゴシック" charset="-128"/>
            </a:endParaRPr>
          </a:p>
          <a:p>
            <a:pPr>
              <a:defRPr/>
            </a:pPr>
            <a:endParaRPr lang="en-US" dirty="0">
              <a:ea typeface="ＭＳ Ｐゴシック" charset="-128"/>
            </a:endParaRPr>
          </a:p>
        </p:txBody>
      </p:sp>
      <p:pic>
        <p:nvPicPr>
          <p:cNvPr id="655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2498725"/>
            <a:ext cx="2057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343400"/>
            <a:ext cx="72580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Alcohols from Carbonyl Compounds: Grignard Reagents 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Organohalides react with magnesium to produce Grignard reagents, RMgX</a:t>
            </a:r>
          </a:p>
          <a:p>
            <a:r>
              <a:rPr lang="en-US" altLang="en-US" smtClean="0"/>
              <a:t>Grignard reagents react with carbonyl compounds to yield alcohols</a:t>
            </a:r>
          </a:p>
        </p:txBody>
      </p:sp>
      <p:pic>
        <p:nvPicPr>
          <p:cNvPr id="67588" name="Picture 6" descr="17_u03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3581400"/>
            <a:ext cx="779462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Alcohols from Carbonyl Compounds: Grignard Reagents </a:t>
            </a:r>
          </a:p>
        </p:txBody>
      </p:sp>
      <p:pic>
        <p:nvPicPr>
          <p:cNvPr id="69635" name="Picture 5" descr="17_u03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1325563"/>
            <a:ext cx="6143625" cy="534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Alcohols from Carbonyl Compounds: Grignard Reagents 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Esters react with Grignard reagents to yield tertiary alcohols 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Grignard reagents do not give addition products with carboxylic acids</a:t>
            </a:r>
          </a:p>
          <a:p>
            <a:pPr lvl="1"/>
            <a:r>
              <a:rPr lang="en-IN" altLang="en-US" smtClean="0"/>
              <a:t>Acidic carboxyl hydrogen reacts with the basic Grignard reagent to yield a hydrocarbon and the magnesium salt of the acid</a:t>
            </a:r>
            <a:endParaRPr lang="en-US" altLang="en-US" smtClean="0"/>
          </a:p>
        </p:txBody>
      </p:sp>
      <p:pic>
        <p:nvPicPr>
          <p:cNvPr id="71684" name="Picture 7" descr="17_u03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586038"/>
            <a:ext cx="8547100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Limitations of Grignard Reagents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If other reactive functional groups are present in the same molecule, Grignard reagent cannot be prepared from an organohalide</a:t>
            </a:r>
            <a:endParaRPr lang="en-US" altLang="en-US" smtClean="0"/>
          </a:p>
        </p:txBody>
      </p:sp>
      <p:pic>
        <p:nvPicPr>
          <p:cNvPr id="73732" name="Picture 6" descr="17_u03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95600"/>
            <a:ext cx="7802563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 of the Addition of a Grignard Reagent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Grignard reagents act as nucleophilic carbon anions</a:t>
            </a:r>
          </a:p>
          <a:p>
            <a:r>
              <a:rPr lang="en-US" altLang="en-US" smtClean="0"/>
              <a:t>Intermediate alkoxide is protonated to produce the alcohol </a:t>
            </a:r>
          </a:p>
        </p:txBody>
      </p:sp>
      <p:pic>
        <p:nvPicPr>
          <p:cNvPr id="75780" name="Picture 7" descr="17_u03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52800"/>
            <a:ext cx="6440488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ea typeface="ＭＳ Ｐゴシック" charset="-128"/>
              </a:rPr>
              <a:t>Show the products obtained from addition of methylmagnesium bromide </a:t>
            </a:r>
            <a:r>
              <a:rPr lang="en-IN" dirty="0" smtClean="0">
                <a:ea typeface="ＭＳ Ｐゴシック" charset="-128"/>
              </a:rPr>
              <a:t>to </a:t>
            </a:r>
            <a:r>
              <a:rPr lang="en-US" dirty="0" smtClean="0">
                <a:ea typeface="ＭＳ Ｐゴシック" charset="-128"/>
              </a:rPr>
              <a:t>the </a:t>
            </a:r>
            <a:r>
              <a:rPr lang="en-US" dirty="0">
                <a:ea typeface="ＭＳ Ｐゴシック" charset="-128"/>
              </a:rPr>
              <a:t>following </a:t>
            </a:r>
            <a:r>
              <a:rPr lang="en-US" dirty="0" smtClean="0">
                <a:ea typeface="ＭＳ Ｐゴシック" charset="-128"/>
              </a:rPr>
              <a:t>compounds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a) Cyclopentanone</a:t>
            </a:r>
            <a:endParaRPr lang="en-US" dirty="0">
              <a:ea typeface="ＭＳ Ｐゴシック" charset="-128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b) Benzophenone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Solution: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a)</a:t>
            </a:r>
          </a:p>
          <a:p>
            <a:pPr lvl="1">
              <a:defRPr/>
            </a:pPr>
            <a:endParaRPr lang="en-IN" dirty="0">
              <a:ea typeface="ＭＳ Ｐゴシック" charset="-128"/>
            </a:endParaRPr>
          </a:p>
          <a:p>
            <a:pPr lvl="1">
              <a:defRPr/>
            </a:pPr>
            <a:endParaRPr lang="en-IN" dirty="0" smtClean="0">
              <a:ea typeface="ＭＳ Ｐゴシック" charset="-128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IN" dirty="0">
                <a:ea typeface="ＭＳ Ｐゴシック" charset="-128"/>
              </a:rPr>
              <a:t>b</a:t>
            </a:r>
            <a:r>
              <a:rPr lang="en-IN" dirty="0" smtClean="0">
                <a:ea typeface="ＭＳ Ｐゴシック" charset="-128"/>
              </a:rPr>
              <a:t>)</a:t>
            </a:r>
            <a:endParaRPr lang="en-US" dirty="0">
              <a:ea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91000"/>
            <a:ext cx="36703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5434013"/>
            <a:ext cx="607695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Alcohols 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Conversion of alcohols into alkyl halides</a:t>
            </a:r>
          </a:p>
          <a:p>
            <a:pPr lvl="1"/>
            <a:r>
              <a:rPr lang="en-US" altLang="en-US" smtClean="0"/>
              <a:t>3˚ alcohols react with HCl or HBr by S</a:t>
            </a:r>
            <a:r>
              <a:rPr lang="en-US" altLang="en-US" baseline="-25000" smtClean="0"/>
              <a:t>N</a:t>
            </a:r>
            <a:r>
              <a:rPr lang="en-US" altLang="en-US" smtClean="0"/>
              <a:t>1 through carbocation intermediate</a:t>
            </a:r>
          </a:p>
          <a:p>
            <a:pPr lvl="1"/>
            <a:r>
              <a:rPr lang="en-US" altLang="en-US" smtClean="0"/>
              <a:t>1˚ and 2˚ alcohols are converted into halides by treatment with SOCl</a:t>
            </a:r>
            <a:r>
              <a:rPr lang="en-US" altLang="en-US" baseline="-25000" smtClean="0"/>
              <a:t>2</a:t>
            </a:r>
            <a:r>
              <a:rPr lang="en-US" altLang="en-US" smtClean="0"/>
              <a:t> or PBr</a:t>
            </a:r>
            <a:r>
              <a:rPr lang="en-US" altLang="en-US" baseline="-25000" smtClean="0"/>
              <a:t>3</a:t>
            </a:r>
            <a:r>
              <a:rPr lang="en-US" altLang="en-US" smtClean="0"/>
              <a:t> via S</a:t>
            </a:r>
            <a:r>
              <a:rPr lang="en-US" altLang="en-US" baseline="-25000" smtClean="0"/>
              <a:t>N</a:t>
            </a:r>
            <a:r>
              <a:rPr lang="en-US" altLang="en-US" smtClean="0"/>
              <a:t>2 mechanism</a:t>
            </a:r>
          </a:p>
        </p:txBody>
      </p:sp>
      <p:pic>
        <p:nvPicPr>
          <p:cNvPr id="79876" name="Picture 6" descr="17_u04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3733800"/>
            <a:ext cx="8574087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(17.9) 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Phenols and their uses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(17.10) </a:t>
            </a: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Reactions of phenols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a typeface="ＭＳ Ｐゴシック" charset="-128"/>
              </a:rPr>
              <a:t>(17.11)</a:t>
            </a:r>
          </a:p>
          <a:p>
            <a:pPr>
              <a:defRPr/>
            </a:pPr>
            <a:r>
              <a:rPr lang="en-US" dirty="0" smtClean="0">
                <a:ea typeface="ＭＳ Ｐゴシック" charset="-128"/>
              </a:rPr>
              <a:t>Spectroscopy of alcohols and phenols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1˚ and 2˚ Alcohols </a:t>
            </a:r>
          </a:p>
        </p:txBody>
      </p:sp>
      <p:pic>
        <p:nvPicPr>
          <p:cNvPr id="81923" name="Picture 5" descr="17_u04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858361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Conversion of Alcohols into Tosylates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Reaction of alcohols with </a:t>
            </a:r>
            <a:r>
              <a:rPr lang="en-US" altLang="en-US" i="1" smtClean="0"/>
              <a:t>p</a:t>
            </a:r>
            <a:r>
              <a:rPr lang="en-US" altLang="en-US" smtClean="0"/>
              <a:t>-toluenesulfonyl chloride in pyridine yields alkyl tosylates, ROTos </a:t>
            </a:r>
          </a:p>
          <a:p>
            <a:r>
              <a:rPr lang="en-US" altLang="en-US" smtClean="0"/>
              <a:t>C–O bond remains intact and configuration at a chirality center is maintained</a:t>
            </a:r>
          </a:p>
          <a:p>
            <a:r>
              <a:rPr lang="en-US" altLang="en-US" smtClean="0"/>
              <a:t>Resulting alkyl tosylates react like alkyl halides</a:t>
            </a:r>
            <a:endParaRPr lang="en-CA" altLang="en-US" smtClean="0"/>
          </a:p>
        </p:txBody>
      </p:sp>
      <p:pic>
        <p:nvPicPr>
          <p:cNvPr id="83972" name="Picture 6" descr="17_u04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732338"/>
            <a:ext cx="7802563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Stereochemical Uses of Tosylates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S</a:t>
            </a:r>
            <a:r>
              <a:rPr lang="en-US" altLang="en-US" baseline="-25000" smtClean="0"/>
              <a:t>N</a:t>
            </a:r>
            <a:r>
              <a:rPr lang="en-US" altLang="en-US" smtClean="0"/>
              <a:t>2 reaction of an alcohol via an alkyl halide proceeds with two inversions, giving a product with same arrangement as the starting alcohol</a:t>
            </a:r>
          </a:p>
          <a:p>
            <a:r>
              <a:rPr lang="en-US" altLang="en-US" smtClean="0"/>
              <a:t>The S</a:t>
            </a:r>
            <a:r>
              <a:rPr lang="en-US" altLang="en-US" baseline="-25000" smtClean="0"/>
              <a:t>N</a:t>
            </a:r>
            <a:r>
              <a:rPr lang="en-US" altLang="en-US" smtClean="0"/>
              <a:t>2 reaction of an alcohol via a tosylate, produces inversion at the chirality center</a:t>
            </a:r>
          </a:p>
          <a:p>
            <a:endParaRPr lang="en-CA" altLang="en-US" smtClean="0"/>
          </a:p>
        </p:txBody>
      </p:sp>
      <p:pic>
        <p:nvPicPr>
          <p:cNvPr id="86020" name="Picture 6" descr="17_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3884613"/>
            <a:ext cx="7786687" cy="26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How can following transformation, a step used in the commercial synthesis of (</a:t>
            </a:r>
            <a:r>
              <a:rPr lang="en-IN" altLang="en-US" i="1" smtClean="0"/>
              <a:t>S</a:t>
            </a:r>
            <a:r>
              <a:rPr lang="en-IN" altLang="en-US" smtClean="0"/>
              <a:t>)-ibuprofen, be carried out?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		</a:t>
            </a:r>
          </a:p>
          <a:p>
            <a:pPr lvl="1"/>
            <a:r>
              <a:rPr lang="en-IN" altLang="en-US" smtClean="0"/>
              <a:t>In conditions run under S</a:t>
            </a:r>
            <a:r>
              <a:rPr lang="en-IN" altLang="en-US" baseline="-25000" smtClean="0"/>
              <a:t>N</a:t>
            </a:r>
            <a:r>
              <a:rPr lang="en-IN" altLang="en-US" smtClean="0"/>
              <a:t>2, –OH is a very poor leaving group</a:t>
            </a:r>
          </a:p>
          <a:p>
            <a:endParaRPr lang="en-IN" altLang="en-US" smtClean="0"/>
          </a:p>
          <a:p>
            <a:endParaRPr lang="en-US" altLang="en-US" smtClean="0"/>
          </a:p>
        </p:txBody>
      </p:sp>
      <p:pic>
        <p:nvPicPr>
          <p:cNvPr id="8806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95600"/>
            <a:ext cx="6245225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2" indent="-342900"/>
            <a:r>
              <a:rPr lang="en-IN" altLang="en-US" sz="2600" smtClean="0"/>
              <a:t>Toluenesulfonate of the alcohol proceeds readily to give the desired product with inversion of configuration at the chirality center</a:t>
            </a:r>
          </a:p>
          <a:p>
            <a:pPr marL="742950" lvl="2" indent="-342900"/>
            <a:endParaRPr lang="en-IN" altLang="en-US" smtClean="0"/>
          </a:p>
          <a:p>
            <a:endParaRPr lang="en-US" alt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2819400"/>
            <a:ext cx="7556500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Dehydration of Alcohols to Yield Alkenes</a:t>
            </a:r>
            <a:endParaRPr lang="en-US" altLang="en-US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Tertiary alcohols are dehydrated using acid-catalyzed reactions</a:t>
            </a:r>
          </a:p>
          <a:p>
            <a:pPr lvl="1"/>
            <a:r>
              <a:rPr lang="en-IN" altLang="en-US" smtClean="0"/>
              <a:t>Follows Zaitsev’s rule and yields a more stable alkene as the major product</a:t>
            </a:r>
            <a:endParaRPr lang="en-US" altLang="en-US" smtClean="0"/>
          </a:p>
          <a:p>
            <a:r>
              <a:rPr lang="en-US" altLang="en-US" smtClean="0"/>
              <a:t>Reactivity is the result of the nature of the carbocation intermediate</a:t>
            </a:r>
            <a:endParaRPr lang="en-CA" altLang="en-US" smtClean="0"/>
          </a:p>
        </p:txBody>
      </p:sp>
      <p:pic>
        <p:nvPicPr>
          <p:cNvPr id="92164" name="Picture 6" descr="17_u04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4264025"/>
            <a:ext cx="7094537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17.6 </a:t>
            </a:r>
            <a:r>
              <a:rPr lang="en-IN" altLang="en-US" smtClean="0"/>
              <a:t>- Mechanism</a:t>
            </a:r>
          </a:p>
        </p:txBody>
      </p:sp>
      <p:pic>
        <p:nvPicPr>
          <p:cNvPr id="942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28" y="1384300"/>
            <a:ext cx="4601393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Dehydration with POCl</a:t>
            </a:r>
            <a:r>
              <a:rPr lang="en-US" altLang="en-US" baseline="-25000" smtClean="0"/>
              <a:t>3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Direct E2 elimination of water does not occur because hydroxide ion is a poor leaving group</a:t>
            </a:r>
            <a:endParaRPr lang="en-CA" altLang="en-US" baseline="-25000" smtClean="0"/>
          </a:p>
        </p:txBody>
      </p:sp>
      <p:pic>
        <p:nvPicPr>
          <p:cNvPr id="9626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2362200"/>
            <a:ext cx="54070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Biological Dehydrations</a:t>
            </a:r>
            <a:endParaRPr lang="en-US" altLang="en-US" smtClean="0"/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Common and occur by an E1cB mechanism </a:t>
            </a:r>
          </a:p>
          <a:p>
            <a:r>
              <a:rPr lang="en-IN" altLang="en-US" smtClean="0"/>
              <a:t>Example </a:t>
            </a:r>
          </a:p>
          <a:p>
            <a:pPr lvl="1"/>
            <a:r>
              <a:rPr lang="en-IN" altLang="en-US" smtClean="0"/>
              <a:t>Biosynthesis of the aromatic amino acid tyrosine</a:t>
            </a:r>
          </a:p>
        </p:txBody>
      </p:sp>
      <p:pic>
        <p:nvPicPr>
          <p:cNvPr id="983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831215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ea typeface="ＭＳ Ｐゴシック" charset="-128"/>
              </a:rPr>
              <a:t>What product(s) </a:t>
            </a:r>
            <a:r>
              <a:rPr lang="en-IN" dirty="0" smtClean="0">
                <a:ea typeface="ＭＳ Ｐゴシック" charset="-128"/>
              </a:rPr>
              <a:t>are expected </a:t>
            </a:r>
            <a:r>
              <a:rPr lang="en-IN" dirty="0">
                <a:ea typeface="ＭＳ Ｐゴシック" charset="-128"/>
              </a:rPr>
              <a:t>from dehydration of the following </a:t>
            </a:r>
            <a:r>
              <a:rPr lang="en-IN" dirty="0" smtClean="0">
                <a:ea typeface="ＭＳ Ｐゴシック" charset="-128"/>
              </a:rPr>
              <a:t>alcohols with </a:t>
            </a:r>
            <a:r>
              <a:rPr lang="en-IN" dirty="0">
                <a:ea typeface="ＭＳ Ｐゴシック" charset="-128"/>
              </a:rPr>
              <a:t>POCl</a:t>
            </a:r>
            <a:r>
              <a:rPr lang="en-IN" baseline="-25000" dirty="0">
                <a:ea typeface="ＭＳ Ｐゴシック" charset="-128"/>
              </a:rPr>
              <a:t>3</a:t>
            </a:r>
            <a:r>
              <a:rPr lang="en-IN" dirty="0">
                <a:ea typeface="ＭＳ Ｐゴシック" charset="-128"/>
              </a:rPr>
              <a:t> in </a:t>
            </a:r>
            <a:r>
              <a:rPr lang="en-IN" dirty="0" smtClean="0">
                <a:ea typeface="ＭＳ Ｐゴシック" charset="-128"/>
              </a:rPr>
              <a:t>pyridine?</a:t>
            </a:r>
          </a:p>
          <a:p>
            <a:pPr lvl="1">
              <a:defRPr/>
            </a:pPr>
            <a:r>
              <a:rPr lang="en-IN" dirty="0" smtClean="0">
                <a:ea typeface="ＭＳ Ｐゴシック" charset="-128"/>
              </a:rPr>
              <a:t>Indicate </a:t>
            </a:r>
            <a:r>
              <a:rPr lang="en-IN" dirty="0">
                <a:ea typeface="ＭＳ Ｐゴシック" charset="-128"/>
              </a:rPr>
              <a:t>the major product in each </a:t>
            </a:r>
            <a:r>
              <a:rPr lang="en-IN" dirty="0" smtClean="0">
                <a:ea typeface="ＭＳ Ｐゴシック" charset="-128"/>
              </a:rPr>
              <a:t>case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a)				b)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IN" dirty="0" smtClean="0">
              <a:ea typeface="ＭＳ Ｐゴシック" charset="-128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IN" dirty="0" smtClean="0">
              <a:ea typeface="ＭＳ Ｐゴシック" charset="-128"/>
            </a:endParaRP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Solution:</a:t>
            </a:r>
          </a:p>
          <a:p>
            <a:pPr>
              <a:defRPr/>
            </a:pPr>
            <a:endParaRPr lang="en-IN" dirty="0">
              <a:ea typeface="ＭＳ Ｐゴシック" charset="-128"/>
            </a:endParaRPr>
          </a:p>
          <a:p>
            <a:pPr lvl="1">
              <a:defRPr/>
            </a:pPr>
            <a:r>
              <a:rPr lang="en-IN" dirty="0" smtClean="0">
                <a:ea typeface="ＭＳ Ｐゴシック" charset="-128"/>
              </a:rPr>
              <a:t>a)</a:t>
            </a:r>
          </a:p>
          <a:p>
            <a:pPr>
              <a:defRPr/>
            </a:pPr>
            <a:endParaRPr lang="en-IN" dirty="0" smtClean="0">
              <a:ea typeface="ＭＳ Ｐゴシック" charset="-128"/>
            </a:endParaRPr>
          </a:p>
          <a:p>
            <a:pPr lvl="1">
              <a:defRPr/>
            </a:pPr>
            <a:endParaRPr lang="en-IN" dirty="0" smtClean="0">
              <a:ea typeface="ＭＳ Ｐゴシック" charset="-128"/>
            </a:endParaRPr>
          </a:p>
          <a:p>
            <a:pPr lvl="1">
              <a:defRPr/>
            </a:pPr>
            <a:endParaRPr lang="en-IN" dirty="0">
              <a:ea typeface="ＭＳ Ｐゴシック" charset="-128"/>
            </a:endParaRPr>
          </a:p>
        </p:txBody>
      </p:sp>
      <p:pic>
        <p:nvPicPr>
          <p:cNvPr id="10035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2857500"/>
            <a:ext cx="21145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25738"/>
            <a:ext cx="14890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4759325"/>
            <a:ext cx="48514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Alcohols and Phenols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Organic derivatives of water </a:t>
            </a:r>
          </a:p>
          <a:p>
            <a:pPr lvl="1"/>
            <a:r>
              <a:rPr lang="en-IN" altLang="en-US" smtClean="0"/>
              <a:t>One of water’s hydrogens is replaced by an organic group</a:t>
            </a:r>
          </a:p>
          <a:p>
            <a:r>
              <a:rPr lang="en-US" altLang="en-US" smtClean="0"/>
              <a:t>Alcohols contain an –OH group connected to a saturated, </a:t>
            </a:r>
            <a:r>
              <a:rPr lang="en-US" altLang="en-US" i="1" smtClean="0"/>
              <a:t>sp</a:t>
            </a:r>
            <a:r>
              <a:rPr lang="en-US" altLang="en-US" baseline="30000" smtClean="0"/>
              <a:t>3</a:t>
            </a:r>
            <a:r>
              <a:rPr lang="en-US" altLang="en-US" smtClean="0"/>
              <a:t>-hybridized C atom</a:t>
            </a:r>
          </a:p>
        </p:txBody>
      </p:sp>
      <p:pic>
        <p:nvPicPr>
          <p:cNvPr id="10244" name="Picture 7" descr="17_u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4038600"/>
            <a:ext cx="714057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0240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b)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10240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81200"/>
            <a:ext cx="836295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Conversion of Alcohols into Esters</a:t>
            </a:r>
            <a:endParaRPr lang="en-US" altLang="en-US" smtClean="0"/>
          </a:p>
        </p:txBody>
      </p:sp>
      <p:sp>
        <p:nvSpPr>
          <p:cNvPr id="1044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Reaction can be carried out in a single step with the use of a strong acid as catalyst</a:t>
            </a:r>
          </a:p>
          <a:p>
            <a:r>
              <a:rPr lang="en-IN" altLang="en-US" smtClean="0"/>
              <a:t>Reactivity of carboxylic acid is increased by converting it into a carboxylic acid chloride, which then reacts with the alcohol</a:t>
            </a:r>
          </a:p>
          <a:p>
            <a:endParaRPr lang="en-IN" altLang="en-US" smtClean="0"/>
          </a:p>
        </p:txBody>
      </p:sp>
      <p:pic>
        <p:nvPicPr>
          <p:cNvPr id="104452" name="Picture 5" descr="17_u05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5849938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Oxidation of Alcohols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Accomplished by reagents, such as KMnO</a:t>
            </a:r>
            <a:r>
              <a:rPr lang="en-US" altLang="en-US" baseline="-25000" smtClean="0"/>
              <a:t>4</a:t>
            </a:r>
            <a:r>
              <a:rPr lang="en-US" altLang="en-US" smtClean="0"/>
              <a:t>, CrO</a:t>
            </a:r>
            <a:r>
              <a:rPr lang="en-US" altLang="en-US" baseline="-25000" smtClean="0"/>
              <a:t>3</a:t>
            </a:r>
            <a:r>
              <a:rPr lang="en-US" altLang="en-US" smtClean="0"/>
              <a:t>, and Na</a:t>
            </a:r>
            <a:r>
              <a:rPr lang="en-US" altLang="en-US" baseline="-25000" smtClean="0"/>
              <a:t>2</a:t>
            </a:r>
            <a:r>
              <a:rPr lang="en-US" altLang="en-US" smtClean="0"/>
              <a:t>Cr</a:t>
            </a:r>
            <a:r>
              <a:rPr lang="en-US" altLang="en-US" baseline="-25000" smtClean="0"/>
              <a:t>2</a:t>
            </a:r>
            <a:r>
              <a:rPr lang="en-US" altLang="en-US" smtClean="0"/>
              <a:t>O</a:t>
            </a:r>
            <a:r>
              <a:rPr lang="en-US" altLang="en-US" baseline="-25000" smtClean="0"/>
              <a:t>7</a:t>
            </a:r>
            <a:r>
              <a:rPr lang="en-US" altLang="en-US" smtClean="0"/>
              <a:t> </a:t>
            </a:r>
          </a:p>
        </p:txBody>
      </p:sp>
      <p:pic>
        <p:nvPicPr>
          <p:cNvPr id="106500" name="Picture 8" descr="17_u05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819400"/>
            <a:ext cx="60388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Oxidation of Alcohols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Primary alcohols are oxidized to either aldehydes or carboxylic acids</a:t>
            </a:r>
            <a:endParaRPr lang="en-CA" altLang="en-US" smtClean="0"/>
          </a:p>
          <a:p>
            <a:r>
              <a:rPr lang="en-US" altLang="en-US" smtClean="0"/>
              <a:t>To prepare aldehyde from a primary alcohol, </a:t>
            </a:r>
            <a:r>
              <a:rPr lang="en-IN" altLang="en-US" smtClean="0"/>
              <a:t>I(V)-containing Dess–Martin periodinane in dichloromethane is used</a:t>
            </a:r>
          </a:p>
        </p:txBody>
      </p:sp>
      <p:pic>
        <p:nvPicPr>
          <p:cNvPr id="108548" name="Picture 6" descr="17_u05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14750"/>
            <a:ext cx="5840413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Oxidation of Alcohols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Secondary alcohols oxidize easily to give ketones</a:t>
            </a:r>
            <a:endParaRPr lang="en-US" altLang="en-US" smtClean="0"/>
          </a:p>
          <a:p>
            <a:r>
              <a:rPr lang="en-US" altLang="en-US" smtClean="0"/>
              <a:t>Effective with inexpensive reagents such as Na</a:t>
            </a:r>
            <a:r>
              <a:rPr lang="en-US" altLang="en-US" baseline="-25000" smtClean="0"/>
              <a:t>2</a:t>
            </a:r>
            <a:r>
              <a:rPr lang="en-US" altLang="en-US" smtClean="0"/>
              <a:t>Cr</a:t>
            </a:r>
            <a:r>
              <a:rPr lang="en-US" altLang="en-US" baseline="-25000" smtClean="0"/>
              <a:t>2</a:t>
            </a:r>
            <a:r>
              <a:rPr lang="en-US" altLang="en-US" smtClean="0"/>
              <a:t>O</a:t>
            </a:r>
            <a:r>
              <a:rPr lang="en-US" altLang="en-US" baseline="-25000" smtClean="0"/>
              <a:t>7</a:t>
            </a:r>
            <a:r>
              <a:rPr lang="en-US" altLang="en-US" smtClean="0"/>
              <a:t> in acetic acid</a:t>
            </a:r>
          </a:p>
        </p:txBody>
      </p:sp>
      <p:pic>
        <p:nvPicPr>
          <p:cNvPr id="110596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4"/>
          <a:stretch>
            <a:fillRect/>
          </a:stretch>
        </p:blipFill>
        <p:spPr bwMode="auto">
          <a:xfrm>
            <a:off x="663575" y="3810000"/>
            <a:ext cx="7772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Oxidation of Alcohols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Cr(VI) reagent reacts with the alcohol to give a chromate intermediate followed by expulsion of a reduced Cr(IV) species</a:t>
            </a:r>
            <a:endParaRPr lang="en-US" altLang="en-US" smtClean="0"/>
          </a:p>
        </p:txBody>
      </p:sp>
      <p:pic>
        <p:nvPicPr>
          <p:cNvPr id="112644" name="Picture 6" descr="17_u058b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76600"/>
            <a:ext cx="805815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ea typeface="ＭＳ Ｐゴシック" charset="-128"/>
              </a:rPr>
              <a:t>What products </a:t>
            </a:r>
            <a:r>
              <a:rPr lang="en-IN" dirty="0" smtClean="0">
                <a:ea typeface="ＭＳ Ｐゴシック" charset="-128"/>
              </a:rPr>
              <a:t>are expected </a:t>
            </a:r>
            <a:r>
              <a:rPr lang="en-IN" dirty="0">
                <a:ea typeface="ＭＳ Ｐゴシック" charset="-128"/>
              </a:rPr>
              <a:t>from oxidation of the following </a:t>
            </a:r>
            <a:r>
              <a:rPr lang="en-IN" dirty="0" smtClean="0">
                <a:ea typeface="ＭＳ Ｐゴシック" charset="-128"/>
              </a:rPr>
              <a:t>compounds with </a:t>
            </a:r>
            <a:r>
              <a:rPr lang="en-IN" dirty="0">
                <a:ea typeface="ＭＳ Ｐゴシック" charset="-128"/>
              </a:rPr>
              <a:t>CrO</a:t>
            </a:r>
            <a:r>
              <a:rPr lang="en-IN" baseline="-25000" dirty="0">
                <a:ea typeface="ＭＳ Ｐゴシック" charset="-128"/>
              </a:rPr>
              <a:t>3</a:t>
            </a:r>
            <a:r>
              <a:rPr lang="en-IN" dirty="0">
                <a:ea typeface="ＭＳ Ｐゴシック" charset="-128"/>
              </a:rPr>
              <a:t> in aqueous acid? </a:t>
            </a:r>
            <a:endParaRPr lang="en-IN" dirty="0" smtClean="0">
              <a:ea typeface="ＭＳ Ｐゴシック" charset="-128"/>
            </a:endParaRPr>
          </a:p>
          <a:p>
            <a:pPr lvl="1">
              <a:defRPr/>
            </a:pPr>
            <a:r>
              <a:rPr lang="en-IN" dirty="0" smtClean="0">
                <a:ea typeface="ＭＳ Ｐゴシック" charset="-128"/>
              </a:rPr>
              <a:t>With </a:t>
            </a:r>
            <a:r>
              <a:rPr lang="en-IN" dirty="0">
                <a:ea typeface="ＭＳ Ｐゴシック" charset="-128"/>
              </a:rPr>
              <a:t>the Dess–Martin periodinane</a:t>
            </a:r>
            <a:r>
              <a:rPr lang="en-IN" dirty="0" smtClean="0">
                <a:ea typeface="ＭＳ Ｐゴシック" charset="-128"/>
              </a:rPr>
              <a:t>?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IN" dirty="0">
                <a:ea typeface="ＭＳ Ｐゴシック" charset="-128"/>
              </a:rPr>
              <a:t>a) 1-Hexanol </a:t>
            </a:r>
            <a:endParaRPr lang="en-IN" dirty="0" smtClean="0">
              <a:ea typeface="ＭＳ Ｐゴシック" charset="-128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b</a:t>
            </a:r>
            <a:r>
              <a:rPr lang="en-IN" dirty="0">
                <a:ea typeface="ＭＳ Ｐゴシック" charset="-128"/>
              </a:rPr>
              <a:t>) </a:t>
            </a:r>
            <a:r>
              <a:rPr lang="en-IN" dirty="0" smtClean="0">
                <a:ea typeface="ＭＳ Ｐゴシック" charset="-128"/>
              </a:rPr>
              <a:t>2-Hexanol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Solution:</a:t>
            </a:r>
          </a:p>
          <a:p>
            <a:pPr lvl="1">
              <a:defRPr/>
            </a:pPr>
            <a:endParaRPr lang="en-IN" dirty="0" smtClean="0">
              <a:ea typeface="ＭＳ Ｐゴシック" charset="-128"/>
            </a:endParaRP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IN" dirty="0">
              <a:ea typeface="ＭＳ Ｐゴシック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13"/>
          <a:stretch>
            <a:fillRect/>
          </a:stretch>
        </p:blipFill>
        <p:spPr bwMode="auto">
          <a:xfrm>
            <a:off x="679450" y="4375150"/>
            <a:ext cx="8312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"/>
          <a:stretch>
            <a:fillRect/>
          </a:stretch>
        </p:blipFill>
        <p:spPr bwMode="auto">
          <a:xfrm>
            <a:off x="679450" y="4432300"/>
            <a:ext cx="83121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26"/>
          <a:stretch>
            <a:fillRect/>
          </a:stretch>
        </p:blipFill>
        <p:spPr bwMode="auto">
          <a:xfrm>
            <a:off x="679450" y="4375150"/>
            <a:ext cx="83121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Protection of Alcohols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84300"/>
            <a:ext cx="8686800" cy="5105400"/>
          </a:xfrm>
        </p:spPr>
        <p:txBody>
          <a:bodyPr/>
          <a:lstStyle/>
          <a:p>
            <a:r>
              <a:rPr lang="en-US" altLang="en-US" dirty="0" smtClean="0"/>
              <a:t>Done to overcome </a:t>
            </a:r>
            <a:r>
              <a:rPr lang="en-IN" altLang="en-US" dirty="0" smtClean="0"/>
              <a:t>incompatibility that might arise by protecting the interfering functional group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Involves:</a:t>
            </a:r>
          </a:p>
          <a:p>
            <a:pPr lvl="1"/>
            <a:r>
              <a:rPr lang="en-US" altLang="en-US" dirty="0" smtClean="0"/>
              <a:t>Introduction of a </a:t>
            </a:r>
            <a:r>
              <a:rPr lang="en-US" altLang="en-US" b="1" dirty="0" smtClean="0">
                <a:solidFill>
                  <a:srgbClr val="0070C0"/>
                </a:solidFill>
              </a:rPr>
              <a:t>protecting group </a:t>
            </a:r>
            <a:r>
              <a:rPr lang="en-US" altLang="en-US" dirty="0" smtClean="0"/>
              <a:t>to block interfering function</a:t>
            </a:r>
          </a:p>
          <a:p>
            <a:pPr lvl="1"/>
            <a:r>
              <a:rPr lang="en-IN" altLang="en-US" dirty="0" smtClean="0"/>
              <a:t>Execution of the desired reaction</a:t>
            </a:r>
          </a:p>
          <a:p>
            <a:pPr lvl="1"/>
            <a:r>
              <a:rPr lang="en-IN" altLang="en-US" dirty="0" smtClean="0"/>
              <a:t>Removal of the protecting group</a:t>
            </a:r>
            <a:endParaRPr lang="en-US" altLang="en-US" dirty="0" smtClean="0"/>
          </a:p>
        </p:txBody>
      </p:sp>
      <p:pic>
        <p:nvPicPr>
          <p:cNvPr id="116740" name="Picture 5" descr="17_u06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7786687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Protection of Alcohols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Reaction with chlorotrimethylsilane in the presence of base yields an unreactive </a:t>
            </a:r>
            <a:r>
              <a:rPr lang="en-IN" altLang="en-US" smtClean="0"/>
              <a:t>trialkylsilyl</a:t>
            </a:r>
            <a:r>
              <a:rPr lang="en-US" altLang="en-US" smtClean="0"/>
              <a:t> ether</a:t>
            </a:r>
          </a:p>
        </p:txBody>
      </p:sp>
      <p:pic>
        <p:nvPicPr>
          <p:cNvPr id="118788" name="Picture 6" descr="17_u06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2757488"/>
            <a:ext cx="6435725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000" b="1" smtClean="0">
                <a:solidFill>
                  <a:srgbClr val="FF0000"/>
                </a:solidFill>
              </a:rPr>
              <a:t>Figure 17.9 </a:t>
            </a:r>
            <a:r>
              <a:rPr lang="en-IN" altLang="en-US" sz="3000" smtClean="0"/>
              <a:t>-</a:t>
            </a:r>
            <a:r>
              <a:rPr lang="en-IN" altLang="en-US" sz="3000" b="1" smtClean="0"/>
              <a:t> </a:t>
            </a:r>
            <a:r>
              <a:rPr lang="en-IN" altLang="en-US" sz="3000" smtClean="0"/>
              <a:t>Use of a TMS-Protected Alcohol During a Grignard Reaction</a:t>
            </a:r>
            <a:endParaRPr lang="en-US" altLang="en-US" sz="3000" smtClean="0"/>
          </a:p>
        </p:txBody>
      </p:sp>
      <p:pic>
        <p:nvPicPr>
          <p:cNvPr id="120835" name="Picture 6" descr="17_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20850"/>
            <a:ext cx="830580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Alcohols and Phenols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Important solvents and synthesis intermediates</a:t>
            </a:r>
          </a:p>
          <a:p>
            <a:r>
              <a:rPr lang="en-US" altLang="en-US" smtClean="0"/>
              <a:t>Phenols contain an OH group connected to a carbon in a benzene ring</a:t>
            </a:r>
          </a:p>
          <a:p>
            <a:r>
              <a:rPr lang="en-US" altLang="en-US" smtClean="0"/>
              <a:t>Ethanol, CH</a:t>
            </a:r>
            <a:r>
              <a:rPr lang="en-US" altLang="en-US" baseline="-25000" smtClean="0"/>
              <a:t>3</a:t>
            </a:r>
            <a:r>
              <a:rPr lang="en-US" altLang="en-US" smtClean="0"/>
              <a:t>CH</a:t>
            </a:r>
            <a:r>
              <a:rPr lang="en-US" altLang="en-US" baseline="-25000" smtClean="0"/>
              <a:t>2</a:t>
            </a:r>
            <a:r>
              <a:rPr lang="en-US" altLang="en-US" smtClean="0"/>
              <a:t>OH, called ethyl alcohol, is a solvent, fuel, and beverage</a:t>
            </a:r>
          </a:p>
          <a:p>
            <a:r>
              <a:rPr lang="en-US" altLang="en-US" smtClean="0"/>
              <a:t>Phenol has diverse uses and gives its name to the general class of compounds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IN" altLang="en-US" smtClean="0"/>
              <a:t>TMS ethers can be removed by treatment with fluoride ion as well as by acid catalyzed hydrolysis</a:t>
            </a:r>
          </a:p>
          <a:p>
            <a:pPr lvl="1">
              <a:spcBef>
                <a:spcPts val="600"/>
              </a:spcBef>
            </a:pPr>
            <a:r>
              <a:rPr lang="en-IN" altLang="en-US" smtClean="0"/>
              <a:t>Propose a mechanism for the reaction of cyclohexyl TMS ether with LiF</a:t>
            </a:r>
          </a:p>
          <a:p>
            <a:pPr lvl="1">
              <a:spcBef>
                <a:spcPts val="600"/>
              </a:spcBef>
            </a:pPr>
            <a:r>
              <a:rPr lang="en-IN" altLang="en-US" smtClean="0"/>
              <a:t>Fluorotrimethylsilane is a product</a:t>
            </a:r>
          </a:p>
          <a:p>
            <a:pPr>
              <a:spcBef>
                <a:spcPts val="600"/>
              </a:spcBef>
            </a:pPr>
            <a:r>
              <a:rPr lang="en-IN" altLang="en-US" smtClean="0"/>
              <a:t>Solution:</a:t>
            </a:r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 lvl="1">
              <a:spcBef>
                <a:spcPts val="600"/>
              </a:spcBef>
            </a:pPr>
            <a:r>
              <a:rPr lang="en-IN" altLang="en-US" smtClean="0"/>
              <a:t>Reaction is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 </a:t>
            </a:r>
          </a:p>
          <a:p>
            <a:pPr lvl="2">
              <a:spcBef>
                <a:spcPts val="600"/>
              </a:spcBef>
            </a:pPr>
            <a:r>
              <a:rPr lang="en-IN" altLang="en-US" smtClean="0"/>
              <a:t>Nucleophile displaces an alkoxide 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75565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Phenols</a:t>
            </a:r>
            <a:r>
              <a:rPr lang="en-CA" altLang="en-US" smtClean="0"/>
              <a:t> and Their Uses</a:t>
            </a:r>
            <a:endParaRPr lang="en-US" altLang="en-US" smtClean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Phenols are synthesized using </a:t>
            </a:r>
            <a:r>
              <a:rPr lang="en-IN" altLang="en-US" smtClean="0"/>
              <a:t>isopropylbenzene, commonly called cumene</a:t>
            </a:r>
          </a:p>
          <a:p>
            <a:pPr lvl="1"/>
            <a:r>
              <a:rPr lang="en-IN" altLang="en-US" smtClean="0"/>
              <a:t>Process yields two valuable chemicals at the same time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endParaRPr lang="en-US" altLang="en-US" smtClean="0"/>
          </a:p>
        </p:txBody>
      </p:sp>
      <p:pic>
        <p:nvPicPr>
          <p:cNvPr id="124932" name="Picture 6" descr="17_u06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3657600"/>
            <a:ext cx="8583612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17.10 </a:t>
            </a:r>
            <a:r>
              <a:rPr lang="en-IN" altLang="en-US" smtClean="0"/>
              <a:t>-</a:t>
            </a:r>
            <a:r>
              <a:rPr lang="en-IN" altLang="en-US" b="1" smtClean="0"/>
              <a:t> </a:t>
            </a:r>
            <a:r>
              <a:rPr lang="en-US" altLang="en-US" smtClean="0"/>
              <a:t>Mechanism</a:t>
            </a:r>
          </a:p>
        </p:txBody>
      </p:sp>
      <p:pic>
        <p:nvPicPr>
          <p:cNvPr id="126979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40" y="1384300"/>
            <a:ext cx="5174970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17.10 </a:t>
            </a:r>
            <a:r>
              <a:rPr lang="en-IN" altLang="en-US" smtClean="0"/>
              <a:t>-</a:t>
            </a:r>
            <a:r>
              <a:rPr lang="en-IN" altLang="en-US" b="1" smtClean="0"/>
              <a:t> </a:t>
            </a:r>
            <a:r>
              <a:rPr lang="en-US" altLang="en-US" smtClean="0"/>
              <a:t>Mechanism</a:t>
            </a:r>
          </a:p>
        </p:txBody>
      </p:sp>
      <p:pic>
        <p:nvPicPr>
          <p:cNvPr id="12902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87404"/>
            <a:ext cx="8210550" cy="42991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Show the mechanism for the reaction of             </a:t>
            </a:r>
            <a:r>
              <a:rPr lang="en-IN" altLang="en-US" i="1" smtClean="0"/>
              <a:t>p</a:t>
            </a:r>
            <a:r>
              <a:rPr lang="en-IN" altLang="en-US" smtClean="0"/>
              <a:t>-methylphenol with 2-methylpropene and H</a:t>
            </a:r>
            <a:r>
              <a:rPr lang="en-IN" altLang="en-US" baseline="-25000" smtClean="0"/>
              <a:t>3</a:t>
            </a:r>
            <a:r>
              <a:rPr lang="en-IN" altLang="en-US" smtClean="0"/>
              <a:t>PO</a:t>
            </a:r>
            <a:r>
              <a:rPr lang="en-IN" altLang="en-US" baseline="-25000" smtClean="0"/>
              <a:t>4</a:t>
            </a:r>
            <a:r>
              <a:rPr lang="en-IN" altLang="en-US" smtClean="0"/>
              <a:t> catalyst to yield the food additive BHT</a:t>
            </a:r>
          </a:p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Phosphoric acid protonates 2-methylpropene, forming a </a:t>
            </a:r>
            <a:r>
              <a:rPr lang="en-IN" altLang="en-US" i="1" smtClean="0"/>
              <a:t>tert</a:t>
            </a:r>
            <a:r>
              <a:rPr lang="en-IN" altLang="en-US" smtClean="0"/>
              <a:t>-butyl carbocation</a:t>
            </a:r>
          </a:p>
          <a:p>
            <a:pPr lvl="1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3505200"/>
            <a:ext cx="81311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Alkylation occurs ortho to the –OH group for both steric and electronic reasons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Second </a:t>
            </a:r>
            <a:r>
              <a:rPr lang="en-IN" altLang="en-US" i="1" smtClean="0"/>
              <a:t>tert</a:t>
            </a:r>
            <a:r>
              <a:rPr lang="en-IN" altLang="en-US" smtClean="0"/>
              <a:t>-butyl carbocation alkylation forms BHT	</a:t>
            </a:r>
          </a:p>
          <a:p>
            <a:endParaRPr lang="en-IN" altLang="en-US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371600"/>
            <a:ext cx="62833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022725"/>
            <a:ext cx="6245225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Phenols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Electrophilic aromatic substitution reactions</a:t>
            </a:r>
            <a:endParaRPr lang="en-US" altLang="en-US" smtClean="0"/>
          </a:p>
          <a:p>
            <a:pPr lvl="1"/>
            <a:r>
              <a:rPr lang="en-US" altLang="en-US" smtClean="0"/>
              <a:t>Hydroxyl group is a strongly activating</a:t>
            </a:r>
            <a:r>
              <a:rPr lang="en-IN" altLang="en-US" smtClean="0"/>
              <a:t> substituent in electrophilic aromatic substitution reactions</a:t>
            </a:r>
          </a:p>
          <a:p>
            <a:pPr lvl="1"/>
            <a:r>
              <a:rPr lang="en-US" altLang="en-US" smtClean="0"/>
              <a:t>Makes phenols substrates for:</a:t>
            </a:r>
          </a:p>
          <a:p>
            <a:pPr lvl="2"/>
            <a:r>
              <a:rPr lang="en-US" altLang="en-US" smtClean="0"/>
              <a:t>Electrophilic halogenation</a:t>
            </a:r>
          </a:p>
          <a:p>
            <a:pPr lvl="2"/>
            <a:r>
              <a:rPr lang="en-US" altLang="en-US" smtClean="0"/>
              <a:t>Nitration</a:t>
            </a:r>
          </a:p>
          <a:p>
            <a:pPr lvl="2"/>
            <a:r>
              <a:rPr lang="en-US" altLang="en-US" smtClean="0"/>
              <a:t>Sulfonation</a:t>
            </a:r>
          </a:p>
          <a:p>
            <a:pPr lvl="2"/>
            <a:r>
              <a:rPr lang="en-US" altLang="en-US" smtClean="0"/>
              <a:t>Friedel-Crafts reactions</a:t>
            </a:r>
            <a:endParaRPr lang="en-CA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Phenols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IN" altLang="en-US" smtClean="0"/>
              <a:t>Oxidation of phenols</a:t>
            </a:r>
            <a:endParaRPr lang="en-US" altLang="en-US" smtClean="0"/>
          </a:p>
          <a:p>
            <a:pPr lvl="1">
              <a:spcBef>
                <a:spcPts val="600"/>
              </a:spcBef>
            </a:pPr>
            <a:r>
              <a:rPr lang="en-IN" altLang="en-US" smtClean="0"/>
              <a:t>Oxidation of a phenol yields a 2,5-cyclohexadiene-1,4-dione, or </a:t>
            </a:r>
            <a:r>
              <a:rPr lang="en-IN" altLang="en-US" b="1" smtClean="0">
                <a:solidFill>
                  <a:srgbClr val="0070C0"/>
                </a:solidFill>
              </a:rPr>
              <a:t>quinone</a:t>
            </a:r>
            <a:endParaRPr lang="en-US" altLang="en-US" smtClean="0">
              <a:solidFill>
                <a:srgbClr val="0070C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altLang="en-US" smtClean="0"/>
              <a:t>Fremy's salt [(KSO</a:t>
            </a:r>
            <a:r>
              <a:rPr lang="en-US" altLang="en-US" baseline="-25000" smtClean="0"/>
              <a:t>3</a:t>
            </a:r>
            <a:r>
              <a:rPr lang="en-US" altLang="en-US" smtClean="0"/>
              <a:t>)</a:t>
            </a:r>
            <a:r>
              <a:rPr lang="en-US" altLang="en-US" baseline="-25000" smtClean="0"/>
              <a:t>2</a:t>
            </a:r>
            <a:r>
              <a:rPr lang="en-US" altLang="en-US" smtClean="0"/>
              <a:t>NO] is </a:t>
            </a:r>
            <a:r>
              <a:rPr lang="en-IN" altLang="en-US" smtClean="0"/>
              <a:t>used in more complex cases</a:t>
            </a:r>
          </a:p>
          <a:p>
            <a:pPr lvl="1">
              <a:spcBef>
                <a:spcPts val="600"/>
              </a:spcBef>
            </a:pPr>
            <a:endParaRPr lang="en-IN" altLang="en-US" smtClean="0"/>
          </a:p>
          <a:p>
            <a:pPr lvl="1">
              <a:spcBef>
                <a:spcPts val="600"/>
              </a:spcBef>
            </a:pPr>
            <a:endParaRPr lang="en-IN" altLang="en-US" smtClean="0"/>
          </a:p>
          <a:p>
            <a:pPr lvl="1">
              <a:spcBef>
                <a:spcPts val="600"/>
              </a:spcBef>
            </a:pPr>
            <a:endParaRPr lang="en-IN" altLang="en-US" smtClean="0"/>
          </a:p>
          <a:p>
            <a:pPr lvl="1"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r>
              <a:rPr lang="en-IN" altLang="en-US" smtClean="0"/>
              <a:t>Quinones can be easily reduced to </a:t>
            </a:r>
            <a:r>
              <a:rPr lang="en-IN" altLang="en-US" b="1" smtClean="0">
                <a:solidFill>
                  <a:srgbClr val="0070C0"/>
                </a:solidFill>
              </a:rPr>
              <a:t>hydroquinones</a:t>
            </a:r>
            <a:r>
              <a:rPr lang="en-IN" altLang="en-US" smtClean="0">
                <a:solidFill>
                  <a:srgbClr val="0070C0"/>
                </a:solidFill>
              </a:rPr>
              <a:t> </a:t>
            </a:r>
            <a:r>
              <a:rPr lang="en-IN" altLang="en-US" smtClean="0"/>
              <a:t>by reagents such as NaBH</a:t>
            </a:r>
            <a:r>
              <a:rPr lang="en-IN" altLang="en-US" sz="2000" smtClean="0"/>
              <a:t>4 </a:t>
            </a:r>
            <a:r>
              <a:rPr lang="en-IN" altLang="en-US" smtClean="0"/>
              <a:t>and SnCl</a:t>
            </a:r>
            <a:r>
              <a:rPr lang="en-IN" altLang="en-US" sz="2000" smtClean="0"/>
              <a:t>2</a:t>
            </a:r>
            <a:endParaRPr lang="en-CA" altLang="en-US" smtClean="0"/>
          </a:p>
        </p:txBody>
      </p:sp>
      <p:pic>
        <p:nvPicPr>
          <p:cNvPr id="137220" name="Picture 6" descr="17_u06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950" y="3124200"/>
            <a:ext cx="48895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Phenols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smtClean="0"/>
              <a:t>Ubiquinones mediate electron-transfer processes involved in energy production</a:t>
            </a:r>
          </a:p>
          <a:p>
            <a:pPr lvl="2"/>
            <a:r>
              <a:rPr lang="en-IN" altLang="en-US" smtClean="0"/>
              <a:t>Also called </a:t>
            </a:r>
            <a:r>
              <a:rPr lang="en-IN" altLang="en-US" i="1" smtClean="0"/>
              <a:t>coenzymes Q</a:t>
            </a:r>
          </a:p>
          <a:p>
            <a:pPr lvl="2"/>
            <a:r>
              <a:rPr lang="en-IN" altLang="en-US" smtClean="0"/>
              <a:t>Are components of the cells in all aerobic organisms</a:t>
            </a:r>
            <a:endParaRPr lang="en-IN" altLang="en-US" i="1" smtClean="0"/>
          </a:p>
          <a:p>
            <a:pPr lvl="1"/>
            <a:endParaRPr lang="en-CA" altLang="en-US" smtClean="0"/>
          </a:p>
        </p:txBody>
      </p:sp>
      <p:pic>
        <p:nvPicPr>
          <p:cNvPr id="139268" name="Picture 7" descr="17_u07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88" y="3124200"/>
            <a:ext cx="5611812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Spectroscopy of Alcohols and Phenols</a:t>
            </a:r>
            <a:r>
              <a:rPr lang="en-CA" altLang="en-US" smtClean="0"/>
              <a:t> </a:t>
            </a:r>
            <a:endParaRPr lang="en-US" altLang="en-US" smtClean="0"/>
          </a:p>
        </p:txBody>
      </p:sp>
      <p:sp>
        <p:nvSpPr>
          <p:cNvPr id="141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Infrared spectroscopy</a:t>
            </a:r>
          </a:p>
          <a:p>
            <a:pPr lvl="1"/>
            <a:r>
              <a:rPr lang="en-IN" altLang="en-US" smtClean="0"/>
              <a:t>Alcohols have a strong C–O stretching absorption near 1050 cm</a:t>
            </a:r>
            <a:r>
              <a:rPr lang="en-IN" altLang="en-US" baseline="30000" smtClean="0"/>
              <a:t>-1</a:t>
            </a:r>
            <a:endParaRPr lang="en-US" altLang="en-US" baseline="30000" smtClean="0"/>
          </a:p>
          <a:p>
            <a:pPr lvl="1"/>
            <a:r>
              <a:rPr lang="en-US" altLang="en-US" smtClean="0"/>
              <a:t>Characteristic O–H stretching absorption occurs at 3300 to 3600 cm</a:t>
            </a:r>
            <a:r>
              <a:rPr lang="en-US" altLang="en-US" baseline="30000" smtClean="0"/>
              <a:t>-1</a:t>
            </a:r>
            <a:r>
              <a:rPr lang="en-US" altLang="en-US" smtClean="0"/>
              <a:t> </a:t>
            </a:r>
          </a:p>
          <a:p>
            <a:pPr lvl="1"/>
            <a:r>
              <a:rPr lang="en-IN" altLang="en-US" smtClean="0"/>
              <a:t>Exact position of the O–H stretch depends on the extent of hydrogen-bonding in the molecule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Alcohols and Phenols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General classifications of alcohols are based on </a:t>
            </a:r>
            <a:r>
              <a:rPr lang="en-IN" altLang="en-US" smtClean="0"/>
              <a:t>number of organic groups bonded to the hydroxyl-bearing carbon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IUPAC system names simple alcohols as derivatives of the parent alkane with a suffix </a:t>
            </a:r>
            <a:r>
              <a:rPr lang="en-IN" altLang="en-US" i="1" smtClean="0"/>
              <a:t>-ol</a:t>
            </a:r>
            <a:endParaRPr lang="en-US" altLang="en-US" i="1" smtClean="0"/>
          </a:p>
        </p:txBody>
      </p:sp>
      <p:pic>
        <p:nvPicPr>
          <p:cNvPr id="14340" name="Picture 6" descr="17_u0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2971800"/>
            <a:ext cx="777875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17.11</a:t>
            </a:r>
            <a:r>
              <a:rPr lang="en-IN" altLang="en-US" smtClean="0"/>
              <a:t> - IR spectrum of Cyclohexanol</a:t>
            </a:r>
          </a:p>
        </p:txBody>
      </p:sp>
      <p:pic>
        <p:nvPicPr>
          <p:cNvPr id="14336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2249488"/>
            <a:ext cx="8312150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45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Assume that you need to prepare 5-cholesten-3-one from cholesterol</a:t>
            </a:r>
          </a:p>
          <a:p>
            <a:pPr lvl="1"/>
            <a:r>
              <a:rPr lang="en-IN" altLang="en-US" smtClean="0"/>
              <a:t>How could IR spectroscopy be used to tell whether the reaction was successful?</a:t>
            </a:r>
          </a:p>
          <a:p>
            <a:pPr lvl="1"/>
            <a:r>
              <a:rPr lang="en-IN" altLang="en-US" smtClean="0"/>
              <a:t>What differences would you look for in the IR spectra of starting material and product?</a:t>
            </a:r>
          </a:p>
          <a:p>
            <a:endParaRPr lang="en-IN" altLang="en-US" smtClean="0"/>
          </a:p>
        </p:txBody>
      </p:sp>
      <p:pic>
        <p:nvPicPr>
          <p:cNvPr id="1454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4156075"/>
            <a:ext cx="755650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Infrared spectra of cholesterol and                       5-cholestene-3-one exhibit a unique absorption</a:t>
            </a:r>
          </a:p>
          <a:p>
            <a:pPr lvl="1"/>
            <a:r>
              <a:rPr lang="en-IN" altLang="en-US" smtClean="0"/>
              <a:t>Cholesterol shows an –OH stretch at 3300–3600cm</a:t>
            </a:r>
            <a:r>
              <a:rPr lang="en-IN" altLang="en-US" baseline="30000" smtClean="0"/>
              <a:t>-1</a:t>
            </a:r>
          </a:p>
          <a:p>
            <a:pPr lvl="1"/>
            <a:r>
              <a:rPr lang="en-IN" altLang="en-US" smtClean="0"/>
              <a:t>5-cholestene-3-one shows a C=O stretch at 1715 cm</a:t>
            </a:r>
            <a:r>
              <a:rPr lang="en-IN" altLang="en-US" baseline="30000" smtClean="0"/>
              <a:t>-1</a:t>
            </a:r>
            <a:endParaRPr lang="en-IN" altLang="en-US" smtClean="0"/>
          </a:p>
          <a:p>
            <a:pPr lvl="1"/>
            <a:r>
              <a:rPr lang="en-IN" altLang="en-US" smtClean="0"/>
              <a:t>In the oxidation of cholesterol to 5-cholestene-3-one, the –OH band disappears and is replaced by a C=O band</a:t>
            </a:r>
          </a:p>
          <a:p>
            <a:pPr lvl="1"/>
            <a:r>
              <a:rPr lang="en-IN" altLang="en-US" smtClean="0"/>
              <a:t>No –OH absorption should be visible on complete oxidation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Spectroscopy of Alcohols and Phenols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84300"/>
            <a:ext cx="8686800" cy="5105400"/>
          </a:xfrm>
        </p:spPr>
        <p:txBody>
          <a:bodyPr/>
          <a:lstStyle/>
          <a:p>
            <a:r>
              <a:rPr lang="en-IN" altLang="en-US" dirty="0" smtClean="0"/>
              <a:t>Nuclear magnetic resonance spectroscopy</a:t>
            </a:r>
          </a:p>
          <a:p>
            <a:pPr lvl="1"/>
            <a:r>
              <a:rPr lang="en-IN" altLang="en-US" dirty="0" smtClean="0"/>
              <a:t>Alcohol carbon absorptions fall in the range        50-80</a:t>
            </a:r>
            <a:r>
              <a:rPr lang="en-US" altLang="en-US" dirty="0" smtClean="0">
                <a:sym typeface="Symbol" panose="05050102010706020507" pitchFamily="18" charset="2"/>
              </a:rPr>
              <a:t></a:t>
            </a:r>
            <a:endParaRPr lang="en-IN" altLang="en-US" i="1" dirty="0" smtClean="0"/>
          </a:p>
          <a:p>
            <a:pPr lvl="1"/>
            <a:r>
              <a:rPr lang="en-IN" altLang="en-US" dirty="0" smtClean="0"/>
              <a:t>Alcohols also show characteristic absorptions in the </a:t>
            </a:r>
            <a:r>
              <a:rPr lang="en-IN" altLang="en-US" baseline="30000" dirty="0" smtClean="0"/>
              <a:t>1</a:t>
            </a:r>
            <a:r>
              <a:rPr lang="en-IN" altLang="en-US" dirty="0" smtClean="0"/>
              <a:t>H NMR spectrum</a:t>
            </a:r>
            <a:endParaRPr lang="en-US" altLang="en-US" dirty="0" smtClean="0"/>
          </a:p>
          <a:p>
            <a:pPr lvl="2"/>
            <a:r>
              <a:rPr lang="en-US" altLang="en-US" dirty="0" smtClean="0"/>
              <a:t>Electron-withdrawing effect of the nearby oxygen absorbs at the range of 3.4 to 4.5</a:t>
            </a:r>
            <a:r>
              <a:rPr lang="en-US" altLang="en-US" dirty="0" smtClean="0">
                <a:sym typeface="Symbol" panose="05050102010706020507" pitchFamily="18" charset="2"/>
              </a:rPr>
              <a:t> </a:t>
            </a:r>
          </a:p>
          <a:p>
            <a:pPr lvl="1"/>
            <a:r>
              <a:rPr lang="en-US" altLang="en-US" dirty="0" smtClean="0"/>
              <a:t>Spin-spin splitting is not often observed between O–H proton and neighboring protons on C </a:t>
            </a:r>
          </a:p>
          <a:p>
            <a:pPr lvl="1"/>
            <a:r>
              <a:rPr lang="en-IN" altLang="en-US" dirty="0" smtClean="0"/>
              <a:t>The O–H proton is rapidly exchanged for deuterium and the hydroxyl absorption disappears from the spectrum, on adding D</a:t>
            </a:r>
            <a:r>
              <a:rPr lang="en-IN" altLang="en-US" baseline="-25000" dirty="0" smtClean="0"/>
              <a:t>2</a:t>
            </a:r>
            <a:r>
              <a:rPr lang="en-IN" altLang="en-US" dirty="0" smtClean="0"/>
              <a:t>O to an NMR</a:t>
            </a:r>
            <a:endParaRPr lang="en-CA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17.13</a:t>
            </a:r>
            <a:r>
              <a:rPr lang="en-IN" altLang="en-US" b="1" smtClean="0"/>
              <a:t> </a:t>
            </a:r>
            <a:r>
              <a:rPr lang="en-IN" altLang="en-US" smtClean="0"/>
              <a:t>-</a:t>
            </a:r>
            <a:r>
              <a:rPr lang="en-IN" altLang="en-US" b="1" smtClean="0"/>
              <a:t> </a:t>
            </a:r>
            <a:r>
              <a:rPr lang="en-IN" altLang="en-US" baseline="30000" smtClean="0"/>
              <a:t>1</a:t>
            </a:r>
            <a:r>
              <a:rPr lang="en-IN" altLang="en-US" smtClean="0"/>
              <a:t>H NMR Spectrum of 1-Propanol</a:t>
            </a:r>
          </a:p>
        </p:txBody>
      </p:sp>
      <p:pic>
        <p:nvPicPr>
          <p:cNvPr id="15155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2552700"/>
            <a:ext cx="8362950" cy="2971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ea typeface="ＭＳ Ｐゴシック" charset="-128"/>
              </a:rPr>
              <a:t>When the 1H NMR spectrum of an alcohol is run in dimethyl sulfoxide </a:t>
            </a:r>
            <a:r>
              <a:rPr lang="en-IN" dirty="0" smtClean="0">
                <a:ea typeface="ＭＳ Ｐゴシック" charset="-128"/>
              </a:rPr>
              <a:t>solvent </a:t>
            </a:r>
            <a:r>
              <a:rPr lang="en-IN" dirty="0">
                <a:ea typeface="ＭＳ Ｐゴシック" charset="-128"/>
              </a:rPr>
              <a:t>rather than in chloroform, exchange of the </a:t>
            </a:r>
            <a:r>
              <a:rPr lang="en-IN" dirty="0" smtClean="0">
                <a:ea typeface="ＭＳ Ｐゴシック" charset="-128"/>
              </a:rPr>
              <a:t>O–H </a:t>
            </a:r>
            <a:r>
              <a:rPr lang="en-IN" dirty="0">
                <a:ea typeface="ＭＳ Ｐゴシック" charset="-128"/>
              </a:rPr>
              <a:t>proton is slow </a:t>
            </a:r>
            <a:r>
              <a:rPr lang="en-IN" dirty="0" smtClean="0">
                <a:ea typeface="ＭＳ Ｐゴシック" charset="-128"/>
              </a:rPr>
              <a:t>and spin–spin </a:t>
            </a:r>
            <a:r>
              <a:rPr lang="en-IN" dirty="0">
                <a:ea typeface="ＭＳ Ｐゴシック" charset="-128"/>
              </a:rPr>
              <a:t>splitting is seen between the </a:t>
            </a:r>
            <a:r>
              <a:rPr lang="en-IN" dirty="0" smtClean="0">
                <a:ea typeface="ＭＳ Ｐゴシック" charset="-128"/>
              </a:rPr>
              <a:t>O–H </a:t>
            </a:r>
            <a:r>
              <a:rPr lang="en-IN" dirty="0">
                <a:ea typeface="ＭＳ Ｐゴシック" charset="-128"/>
              </a:rPr>
              <a:t>proton and </a:t>
            </a:r>
            <a:r>
              <a:rPr lang="en-IN" dirty="0" smtClean="0">
                <a:ea typeface="ＭＳ Ｐゴシック" charset="-128"/>
              </a:rPr>
              <a:t>C–H </a:t>
            </a:r>
            <a:r>
              <a:rPr lang="en-IN" dirty="0">
                <a:ea typeface="ＭＳ Ｐゴシック" charset="-128"/>
              </a:rPr>
              <a:t>protons on </a:t>
            </a:r>
            <a:r>
              <a:rPr lang="en-IN" dirty="0" smtClean="0">
                <a:ea typeface="ＭＳ Ｐゴシック" charset="-128"/>
              </a:rPr>
              <a:t>the adjacent carbon </a:t>
            </a:r>
            <a:r>
              <a:rPr lang="en-IN" dirty="0">
                <a:ea typeface="ＭＳ Ｐゴシック" charset="-128"/>
              </a:rPr>
              <a:t>What spin multiplicities </a:t>
            </a:r>
            <a:r>
              <a:rPr lang="en-IN" dirty="0" smtClean="0">
                <a:ea typeface="ＭＳ Ｐゴシック" charset="-128"/>
              </a:rPr>
              <a:t>are expected </a:t>
            </a:r>
            <a:r>
              <a:rPr lang="en-IN" dirty="0">
                <a:ea typeface="ＭＳ Ｐゴシック" charset="-128"/>
              </a:rPr>
              <a:t>for the </a:t>
            </a:r>
            <a:r>
              <a:rPr lang="en-IN" dirty="0" smtClean="0">
                <a:ea typeface="ＭＳ Ｐゴシック" charset="-128"/>
              </a:rPr>
              <a:t>hydroxyl protons </a:t>
            </a:r>
            <a:r>
              <a:rPr lang="en-IN" dirty="0">
                <a:ea typeface="ＭＳ Ｐゴシック" charset="-128"/>
              </a:rPr>
              <a:t>in the following alcohols</a:t>
            </a:r>
            <a:r>
              <a:rPr lang="en-IN" dirty="0" smtClean="0">
                <a:ea typeface="ＭＳ Ｐゴシック" charset="-128"/>
              </a:rPr>
              <a:t>?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b="1" dirty="0" smtClean="0">
                <a:ea typeface="ＭＳ Ｐゴシック" charset="-128"/>
              </a:rPr>
              <a:t>	</a:t>
            </a:r>
            <a:r>
              <a:rPr lang="en-IN" dirty="0" smtClean="0">
                <a:ea typeface="ＭＳ Ｐゴシック" charset="-128"/>
              </a:rPr>
              <a:t>a) </a:t>
            </a:r>
            <a:r>
              <a:rPr lang="en-IN" dirty="0">
                <a:ea typeface="ＭＳ Ｐゴシック" charset="-128"/>
              </a:rPr>
              <a:t>2-Methyl-2-propanol </a:t>
            </a:r>
            <a:endParaRPr lang="en-IN" dirty="0" smtClean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	b</a:t>
            </a:r>
            <a:r>
              <a:rPr lang="en-IN" dirty="0">
                <a:ea typeface="ＭＳ Ｐゴシック" charset="-128"/>
              </a:rPr>
              <a:t>) Cyclohexanol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Under conditions of slow exchange, the –OH signal of a tertiary alcohol (R</a:t>
            </a:r>
            <a:r>
              <a:rPr lang="en-IN" altLang="en-US" baseline="-25000" smtClean="0"/>
              <a:t>3</a:t>
            </a:r>
            <a:r>
              <a:rPr lang="en-IN" altLang="en-US" smtClean="0"/>
              <a:t>COH) is unsplit</a:t>
            </a:r>
          </a:p>
          <a:p>
            <a:pPr lvl="2"/>
            <a:r>
              <a:rPr lang="en-IN" altLang="en-US" smtClean="0"/>
              <a:t>The signal of a secondary alcohol (R</a:t>
            </a:r>
            <a:r>
              <a:rPr lang="en-IN" altLang="en-US" baseline="-25000" smtClean="0"/>
              <a:t>2</a:t>
            </a:r>
            <a:r>
              <a:rPr lang="en-IN" altLang="en-US" smtClean="0"/>
              <a:t>CHOH) is split into a doublet</a:t>
            </a:r>
          </a:p>
          <a:p>
            <a:pPr lvl="2"/>
            <a:r>
              <a:rPr lang="en-IN" altLang="en-US" smtClean="0"/>
              <a:t>The signal of a primary alcohol (RCH</a:t>
            </a:r>
            <a:r>
              <a:rPr lang="en-IN" altLang="en-US" baseline="-25000" smtClean="0"/>
              <a:t>2</a:t>
            </a:r>
            <a:r>
              <a:rPr lang="en-IN" altLang="en-US" smtClean="0"/>
              <a:t>OH) is split into a triplet</a:t>
            </a:r>
          </a:p>
          <a:p>
            <a:pPr lvl="1"/>
            <a:r>
              <a:rPr lang="en-IN" altLang="en-US" smtClean="0"/>
              <a:t>a) 2-Methyl-2-propanol is a tertiary alcohol; its      –OH signal is unsplit</a:t>
            </a:r>
          </a:p>
          <a:p>
            <a:pPr lvl="1"/>
            <a:r>
              <a:rPr lang="en-IN" altLang="en-US" smtClean="0"/>
              <a:t>b) Cyclohexanol is a secondary alcohol; its            –OH absorption is a doublet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Spectroscopy of Alcohols and Phenols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Mass spectrometry </a:t>
            </a:r>
          </a:p>
          <a:p>
            <a:pPr lvl="1"/>
            <a:r>
              <a:rPr lang="en-US" altLang="en-US" smtClean="0"/>
              <a:t>Alcohols undergo alpha cleavage, a C–C bond nearest the hydroxyl group is broken, yielding a neutral radical plus a charged oxygen-containing fragment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r>
              <a:rPr lang="en-US" altLang="en-US" smtClean="0"/>
              <a:t>Radical cation alcohols undergo dehydration to yield an alkene radical anion</a:t>
            </a:r>
            <a:r>
              <a:rPr lang="en-CA" altLang="en-US" smtClean="0"/>
              <a:t> </a:t>
            </a:r>
          </a:p>
        </p:txBody>
      </p:sp>
      <p:pic>
        <p:nvPicPr>
          <p:cNvPr id="157700" name="Picture 7" descr="17_u07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5535613"/>
            <a:ext cx="5849937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701" name="Picture 8" descr="17_u07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581400"/>
            <a:ext cx="64293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rgbClr val="FF0000"/>
                </a:solidFill>
              </a:rPr>
              <a:t>Figure 17.14 </a:t>
            </a:r>
            <a:r>
              <a:rPr lang="en-IN" altLang="en-US" sz="3600" smtClean="0"/>
              <a:t>- Mass spectrum of 1-butanol ( M</a:t>
            </a:r>
            <a:r>
              <a:rPr lang="en-IN" altLang="en-US" sz="3600" baseline="30000" smtClean="0"/>
              <a:t>1</a:t>
            </a:r>
            <a:r>
              <a:rPr lang="en-IN" altLang="en-US" sz="3600" smtClean="0"/>
              <a:t>= 74)</a:t>
            </a:r>
          </a:p>
        </p:txBody>
      </p:sp>
      <p:pic>
        <p:nvPicPr>
          <p:cNvPr id="15974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86402"/>
            <a:ext cx="8210550" cy="49011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</a:t>
            </a:r>
          </a:p>
        </p:txBody>
      </p:sp>
      <p:sp>
        <p:nvSpPr>
          <p:cNvPr id="161795" name="Content Placeholder 2"/>
          <p:cNvSpPr>
            <a:spLocks noGrp="1"/>
          </p:cNvSpPr>
          <p:nvPr>
            <p:ph idx="1"/>
          </p:nvPr>
        </p:nvSpPr>
        <p:spPr>
          <a:xfrm>
            <a:off x="152400" y="1384300"/>
            <a:ext cx="8686800" cy="5105400"/>
          </a:xfrm>
        </p:spPr>
        <p:txBody>
          <a:bodyPr/>
          <a:lstStyle/>
          <a:p>
            <a:r>
              <a:rPr lang="en-IN" altLang="en-US" dirty="0" smtClean="0"/>
              <a:t>Alcohols are among the most versatile of all organic compounds, occur widely in nature, and are important industrially</a:t>
            </a:r>
          </a:p>
          <a:p>
            <a:r>
              <a:rPr lang="en-IN" altLang="en-US" dirty="0" smtClean="0"/>
              <a:t>Functional groups are protected because Grignard reagents can’t be prepared from alkyl halides that contain reactive functional groups in the same molecule</a:t>
            </a:r>
          </a:p>
          <a:p>
            <a:r>
              <a:rPr lang="en-IN" altLang="en-US" dirty="0" smtClean="0"/>
              <a:t>Phenols are aromatic counterparts of alcohols but are more acidic  </a:t>
            </a:r>
          </a:p>
          <a:p>
            <a:r>
              <a:rPr lang="en-IN" altLang="en-US" dirty="0" smtClean="0"/>
              <a:t>Phenols can be oxidized to </a:t>
            </a:r>
            <a:r>
              <a:rPr lang="en-IN" altLang="en-US" dirty="0" err="1" smtClean="0"/>
              <a:t>quinones</a:t>
            </a:r>
            <a:r>
              <a:rPr lang="en-IN" altLang="en-US" dirty="0" smtClean="0"/>
              <a:t>, and </a:t>
            </a:r>
            <a:r>
              <a:rPr lang="en-IN" altLang="en-US" dirty="0" err="1" smtClean="0"/>
              <a:t>quinones</a:t>
            </a:r>
            <a:r>
              <a:rPr lang="en-IN" altLang="en-US" dirty="0" smtClean="0"/>
              <a:t> can be reduced back to </a:t>
            </a:r>
            <a:r>
              <a:rPr lang="en-IN" altLang="en-US" dirty="0" err="1" smtClean="0"/>
              <a:t>hydroquinones</a:t>
            </a:r>
            <a:endParaRPr lang="en-I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Alcohols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Rule 1</a:t>
            </a:r>
          </a:p>
          <a:p>
            <a:pPr lvl="1"/>
            <a:r>
              <a:rPr lang="en-US" altLang="en-US" smtClean="0"/>
              <a:t>Select the longest carbon chain containing the hydroxyl group, and derive the parent name by replacing the </a:t>
            </a:r>
            <a:r>
              <a:rPr lang="en-US" altLang="en-US" i="1" smtClean="0"/>
              <a:t>-e</a:t>
            </a:r>
            <a:r>
              <a:rPr lang="en-US" altLang="en-US" smtClean="0"/>
              <a:t> ending of the corresponding alkane with </a:t>
            </a:r>
            <a:r>
              <a:rPr lang="en-US" altLang="en-US" i="1" smtClean="0"/>
              <a:t>-ol</a:t>
            </a:r>
            <a:r>
              <a:rPr lang="en-US" altLang="en-US" smtClean="0"/>
              <a:t> </a:t>
            </a:r>
          </a:p>
          <a:p>
            <a:r>
              <a:rPr lang="en-US" altLang="en-US" smtClean="0"/>
              <a:t>Rule 2	</a:t>
            </a:r>
          </a:p>
          <a:p>
            <a:pPr lvl="1"/>
            <a:r>
              <a:rPr lang="en-US" altLang="en-US" smtClean="0"/>
              <a:t>Number the chain from the end nearer the hydroxyl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Alcohols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Rule 3</a:t>
            </a:r>
          </a:p>
          <a:p>
            <a:pPr lvl="1"/>
            <a:r>
              <a:rPr lang="en-US" altLang="en-US" smtClean="0"/>
              <a:t>Number substituents according to position on chain, listing the substituents in alphabetical order </a:t>
            </a:r>
          </a:p>
        </p:txBody>
      </p:sp>
      <p:pic>
        <p:nvPicPr>
          <p:cNvPr id="18436" name="Picture 6" descr="17_u00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819400"/>
            <a:ext cx="6456362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 descr="17_u00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4938713"/>
            <a:ext cx="85756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6483</TotalTime>
  <Words>2566</Words>
  <Application>Microsoft Office PowerPoint</Application>
  <PresentationFormat>On-screen Show (4:3)</PresentationFormat>
  <Paragraphs>472</Paragraphs>
  <Slides>79</Slides>
  <Notes>75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MS PGothic</vt:lpstr>
      <vt:lpstr>Wingdings</vt:lpstr>
      <vt:lpstr>Times New Roman</vt:lpstr>
      <vt:lpstr>Calibri</vt:lpstr>
      <vt:lpstr>Tahoma</vt:lpstr>
      <vt:lpstr>Symbol</vt:lpstr>
      <vt:lpstr>1_Layers</vt:lpstr>
      <vt:lpstr>MathType 6.0 Equation</vt:lpstr>
      <vt:lpstr>Chapter 17 Alcohols and Phenols</vt:lpstr>
      <vt:lpstr>Learning Objectives</vt:lpstr>
      <vt:lpstr>Learning Objectives</vt:lpstr>
      <vt:lpstr>Learning Objectives</vt:lpstr>
      <vt:lpstr>Alcohols and Phenols</vt:lpstr>
      <vt:lpstr>Alcohols and Phenols</vt:lpstr>
      <vt:lpstr>Naming Alcohols and Phenols</vt:lpstr>
      <vt:lpstr>Naming Alcohols</vt:lpstr>
      <vt:lpstr>Naming Alcohols</vt:lpstr>
      <vt:lpstr>Naming Phenols</vt:lpstr>
      <vt:lpstr>Worked Example</vt:lpstr>
      <vt:lpstr>Properties of Alcohols and Phenols</vt:lpstr>
      <vt:lpstr>Figure 17.1 - Hydrogenbonding in Alcohols and Phenols</vt:lpstr>
      <vt:lpstr>Properties of Alcohols and Phenols</vt:lpstr>
      <vt:lpstr>Properties of Alcohols and Phenols</vt:lpstr>
      <vt:lpstr>Properties of Alcohols and Phenols</vt:lpstr>
      <vt:lpstr>Table 17.1 - Acidity Constants of Some Alcohols and Phenols</vt:lpstr>
      <vt:lpstr>Properties of Alcohols and Phenols</vt:lpstr>
      <vt:lpstr>Properties of Alcohols and Phenols</vt:lpstr>
      <vt:lpstr>Properties of Alcohols and Phenols</vt:lpstr>
      <vt:lpstr>Properties of Alcohols and Phenols</vt:lpstr>
      <vt:lpstr>Worked Example</vt:lpstr>
      <vt:lpstr>Preparation of Alcohols: A Review</vt:lpstr>
      <vt:lpstr>Preparation of Alcohols: A Review</vt:lpstr>
      <vt:lpstr>Preparation of Alcohols: A Review</vt:lpstr>
      <vt:lpstr>Worked Example</vt:lpstr>
      <vt:lpstr>Alcohols from Carbonyl Compounds: Reduction </vt:lpstr>
      <vt:lpstr>Reduction Reagent: Sodium Borohydride (NaBH4)</vt:lpstr>
      <vt:lpstr>Mechanism of Reduction</vt:lpstr>
      <vt:lpstr>Reductions in Living Organisms</vt:lpstr>
      <vt:lpstr>Reduction of Carboxylic Acids and Esters </vt:lpstr>
      <vt:lpstr>Worked Example</vt:lpstr>
      <vt:lpstr>Alcohols from Carbonyl Compounds: Grignard Reagents </vt:lpstr>
      <vt:lpstr>Alcohols from Carbonyl Compounds: Grignard Reagents </vt:lpstr>
      <vt:lpstr>Alcohols from Carbonyl Compounds: Grignard Reagents </vt:lpstr>
      <vt:lpstr>Limitations of Grignard Reagents </vt:lpstr>
      <vt:lpstr>Mechanism of the Addition of a Grignard Reagent</vt:lpstr>
      <vt:lpstr>Worked Example</vt:lpstr>
      <vt:lpstr>Reactions of Alcohols </vt:lpstr>
      <vt:lpstr>Reactions of 1˚ and 2˚ Alcohols </vt:lpstr>
      <vt:lpstr>Conversion of Alcohols into Tosylates </vt:lpstr>
      <vt:lpstr>Stereochemical Uses of Tosylates</vt:lpstr>
      <vt:lpstr>Worked Example</vt:lpstr>
      <vt:lpstr>Worked Example</vt:lpstr>
      <vt:lpstr>Dehydration of Alcohols to Yield Alkenes</vt:lpstr>
      <vt:lpstr>Figure 17.6 - Mechanism</vt:lpstr>
      <vt:lpstr>Dehydration with POCl3</vt:lpstr>
      <vt:lpstr>Biological Dehydrations</vt:lpstr>
      <vt:lpstr>Worked Example</vt:lpstr>
      <vt:lpstr>Worked Example</vt:lpstr>
      <vt:lpstr>Conversion of Alcohols into Esters</vt:lpstr>
      <vt:lpstr>Oxidation of Alcohols </vt:lpstr>
      <vt:lpstr>Oxidation of Alcohols</vt:lpstr>
      <vt:lpstr>Oxidation of Alcohols</vt:lpstr>
      <vt:lpstr>Oxidation of Alcohols</vt:lpstr>
      <vt:lpstr>Worked Example</vt:lpstr>
      <vt:lpstr>Protection of Alcohols </vt:lpstr>
      <vt:lpstr>Protection of Alcohols </vt:lpstr>
      <vt:lpstr>Figure 17.9 - Use of a TMS-Protected Alcohol During a Grignard Reaction</vt:lpstr>
      <vt:lpstr>Worked Example</vt:lpstr>
      <vt:lpstr>Phenols and Their Uses</vt:lpstr>
      <vt:lpstr>Figure 17.10 - Mechanism</vt:lpstr>
      <vt:lpstr>Figure 17.10 - Mechanism</vt:lpstr>
      <vt:lpstr>Worked Example</vt:lpstr>
      <vt:lpstr>Worked Example</vt:lpstr>
      <vt:lpstr>Reactions of Phenols </vt:lpstr>
      <vt:lpstr>Reactions of Phenols </vt:lpstr>
      <vt:lpstr>Reactions of Phenols </vt:lpstr>
      <vt:lpstr>Spectroscopy of Alcohols and Phenols </vt:lpstr>
      <vt:lpstr>Figure 17.11 - IR spectrum of Cyclohexanol</vt:lpstr>
      <vt:lpstr>Worked Example</vt:lpstr>
      <vt:lpstr>Worked Example</vt:lpstr>
      <vt:lpstr>Spectroscopy of Alcohols and Phenols</vt:lpstr>
      <vt:lpstr>Figure 17.13 - 1H NMR Spectrum of 1-Propanol</vt:lpstr>
      <vt:lpstr>Worked Example</vt:lpstr>
      <vt:lpstr>Worked Example</vt:lpstr>
      <vt:lpstr>Spectroscopy of Alcohols and Phenols</vt:lpstr>
      <vt:lpstr>Figure 17.14 - Mass spectrum of 1-butanol ( M1= 74)</vt:lpstr>
      <vt:lpstr>Summary</vt:lpstr>
    </vt:vector>
  </TitlesOfParts>
  <Company>University of Toronto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Alcohols and Phenols</dc:title>
  <dc:creator>Ronald Kluger</dc:creator>
  <cp:lastModifiedBy>EAWoods</cp:lastModifiedBy>
  <cp:revision>481</cp:revision>
  <cp:lastPrinted>2009-04-22T19:24:48Z</cp:lastPrinted>
  <dcterms:created xsi:type="dcterms:W3CDTF">2010-10-08T18:19:41Z</dcterms:created>
  <dcterms:modified xsi:type="dcterms:W3CDTF">2015-04-10T03:14:19Z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4</vt:i4>
  </property>
  <property fmtid="{D5CDD505-2E9C-101B-9397-08002B2CF9AE}" pid="21" name="OutputDir">
    <vt:lpwstr>C:\My Documents\My Webs\Courses\CHM138\docs\</vt:lpwstr>
  </property>
</Properties>
</file>